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4"/>
  </p:notesMasterIdLst>
  <p:sldIdLst>
    <p:sldId id="268" r:id="rId2"/>
    <p:sldId id="269" r:id="rId3"/>
    <p:sldId id="319" r:id="rId4"/>
    <p:sldId id="300" r:id="rId5"/>
    <p:sldId id="316" r:id="rId6"/>
    <p:sldId id="260" r:id="rId7"/>
    <p:sldId id="282" r:id="rId8"/>
    <p:sldId id="263" r:id="rId9"/>
    <p:sldId id="264" r:id="rId10"/>
    <p:sldId id="311" r:id="rId11"/>
    <p:sldId id="314" r:id="rId12"/>
    <p:sldId id="313" r:id="rId13"/>
    <p:sldId id="339" r:id="rId14"/>
    <p:sldId id="312" r:id="rId15"/>
    <p:sldId id="321" r:id="rId16"/>
    <p:sldId id="322" r:id="rId17"/>
    <p:sldId id="323" r:id="rId18"/>
    <p:sldId id="324" r:id="rId19"/>
    <p:sldId id="325" r:id="rId20"/>
    <p:sldId id="327" r:id="rId21"/>
    <p:sldId id="328" r:id="rId22"/>
    <p:sldId id="329" r:id="rId23"/>
    <p:sldId id="330" r:id="rId24"/>
    <p:sldId id="331" r:id="rId25"/>
    <p:sldId id="332" r:id="rId26"/>
    <p:sldId id="333" r:id="rId27"/>
    <p:sldId id="334" r:id="rId28"/>
    <p:sldId id="335" r:id="rId29"/>
    <p:sldId id="364" r:id="rId30"/>
    <p:sldId id="352" r:id="rId31"/>
    <p:sldId id="353" r:id="rId32"/>
    <p:sldId id="355" r:id="rId33"/>
    <p:sldId id="354" r:id="rId34"/>
    <p:sldId id="356" r:id="rId35"/>
    <p:sldId id="357" r:id="rId36"/>
    <p:sldId id="358" r:id="rId37"/>
    <p:sldId id="359" r:id="rId38"/>
    <p:sldId id="360" r:id="rId39"/>
    <p:sldId id="361" r:id="rId40"/>
    <p:sldId id="362" r:id="rId41"/>
    <p:sldId id="281" r:id="rId42"/>
    <p:sldId id="291" r:id="rId43"/>
  </p:sldIdLst>
  <p:sldSz cx="12599988" cy="7199313"/>
  <p:notesSz cx="7023100" cy="9309100"/>
  <p:defaultTextStyle>
    <a:defPPr>
      <a:defRPr lang="nl-NL"/>
    </a:defPPr>
    <a:lvl1pPr marL="0" algn="l" defTabSz="950336" rtl="0" eaLnBrk="1" latinLnBrk="0" hangingPunct="1">
      <a:defRPr sz="1871" kern="1200">
        <a:solidFill>
          <a:schemeClr val="tx1"/>
        </a:solidFill>
        <a:latin typeface="+mn-lt"/>
        <a:ea typeface="+mn-ea"/>
        <a:cs typeface="+mn-cs"/>
      </a:defRPr>
    </a:lvl1pPr>
    <a:lvl2pPr marL="475168" algn="l" defTabSz="950336" rtl="0" eaLnBrk="1" latinLnBrk="0" hangingPunct="1">
      <a:defRPr sz="1871" kern="1200">
        <a:solidFill>
          <a:schemeClr val="tx1"/>
        </a:solidFill>
        <a:latin typeface="+mn-lt"/>
        <a:ea typeface="+mn-ea"/>
        <a:cs typeface="+mn-cs"/>
      </a:defRPr>
    </a:lvl2pPr>
    <a:lvl3pPr marL="950336" algn="l" defTabSz="950336" rtl="0" eaLnBrk="1" latinLnBrk="0" hangingPunct="1">
      <a:defRPr sz="1871" kern="1200">
        <a:solidFill>
          <a:schemeClr val="tx1"/>
        </a:solidFill>
        <a:latin typeface="+mn-lt"/>
        <a:ea typeface="+mn-ea"/>
        <a:cs typeface="+mn-cs"/>
      </a:defRPr>
    </a:lvl3pPr>
    <a:lvl4pPr marL="1425504" algn="l" defTabSz="950336" rtl="0" eaLnBrk="1" latinLnBrk="0" hangingPunct="1">
      <a:defRPr sz="1871" kern="1200">
        <a:solidFill>
          <a:schemeClr val="tx1"/>
        </a:solidFill>
        <a:latin typeface="+mn-lt"/>
        <a:ea typeface="+mn-ea"/>
        <a:cs typeface="+mn-cs"/>
      </a:defRPr>
    </a:lvl4pPr>
    <a:lvl5pPr marL="1900672" algn="l" defTabSz="950336" rtl="0" eaLnBrk="1" latinLnBrk="0" hangingPunct="1">
      <a:defRPr sz="1871" kern="1200">
        <a:solidFill>
          <a:schemeClr val="tx1"/>
        </a:solidFill>
        <a:latin typeface="+mn-lt"/>
        <a:ea typeface="+mn-ea"/>
        <a:cs typeface="+mn-cs"/>
      </a:defRPr>
    </a:lvl5pPr>
    <a:lvl6pPr marL="2375840" algn="l" defTabSz="950336" rtl="0" eaLnBrk="1" latinLnBrk="0" hangingPunct="1">
      <a:defRPr sz="1871" kern="1200">
        <a:solidFill>
          <a:schemeClr val="tx1"/>
        </a:solidFill>
        <a:latin typeface="+mn-lt"/>
        <a:ea typeface="+mn-ea"/>
        <a:cs typeface="+mn-cs"/>
      </a:defRPr>
    </a:lvl6pPr>
    <a:lvl7pPr marL="2851008" algn="l" defTabSz="950336" rtl="0" eaLnBrk="1" latinLnBrk="0" hangingPunct="1">
      <a:defRPr sz="1871" kern="1200">
        <a:solidFill>
          <a:schemeClr val="tx1"/>
        </a:solidFill>
        <a:latin typeface="+mn-lt"/>
        <a:ea typeface="+mn-ea"/>
        <a:cs typeface="+mn-cs"/>
      </a:defRPr>
    </a:lvl7pPr>
    <a:lvl8pPr marL="3326176" algn="l" defTabSz="950336" rtl="0" eaLnBrk="1" latinLnBrk="0" hangingPunct="1">
      <a:defRPr sz="1871" kern="1200">
        <a:solidFill>
          <a:schemeClr val="tx1"/>
        </a:solidFill>
        <a:latin typeface="+mn-lt"/>
        <a:ea typeface="+mn-ea"/>
        <a:cs typeface="+mn-cs"/>
      </a:defRPr>
    </a:lvl8pPr>
    <a:lvl9pPr marL="3801344" algn="l" defTabSz="950336" rtl="0" eaLnBrk="1" latinLnBrk="0" hangingPunct="1">
      <a:defRPr sz="1871"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929">
          <p15:clr>
            <a:srgbClr val="A4A3A4"/>
          </p15:clr>
        </p15:guide>
        <p15:guide id="2" pos="34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F0F7"/>
    <a:srgbClr val="C5EAF1"/>
    <a:srgbClr val="F1F3F3"/>
    <a:srgbClr val="093B37"/>
    <a:srgbClr val="FFE699"/>
    <a:srgbClr val="FF0000"/>
    <a:srgbClr val="5DA531"/>
    <a:srgbClr val="0B5DA4"/>
    <a:srgbClr val="C1E3E8"/>
    <a:srgbClr val="399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75311" autoAdjust="0"/>
  </p:normalViewPr>
  <p:slideViewPr>
    <p:cSldViewPr snapToGrid="0" snapToObjects="1">
      <p:cViewPr>
        <p:scale>
          <a:sx n="53" d="100"/>
          <a:sy n="53" d="100"/>
        </p:scale>
        <p:origin x="-1278" y="-72"/>
      </p:cViewPr>
      <p:guideLst>
        <p:guide orient="horz" pos="3929"/>
        <p:guide pos="331"/>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nl-NL"/>
          </a:p>
        </p:txBody>
      </p:sp>
      <p:sp>
        <p:nvSpPr>
          <p:cNvPr id="3" name="Tijdelijke aanduiding voor datum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33C82A6-E5D4-8A4A-B3A2-307AF436305F}" type="datetimeFigureOut">
              <a:rPr lang="nl-NL" smtClean="0"/>
              <a:t>17-7-2017</a:t>
            </a:fld>
            <a:endParaRPr lang="nl-NL"/>
          </a:p>
        </p:txBody>
      </p:sp>
      <p:sp>
        <p:nvSpPr>
          <p:cNvPr id="4" name="Tijdelijke aanduiding voor dia-afbeelding 3"/>
          <p:cNvSpPr>
            <a:spLocks noGrp="1" noRot="1" noChangeAspect="1"/>
          </p:cNvSpPr>
          <p:nvPr>
            <p:ph type="sldImg" idx="2"/>
          </p:nvPr>
        </p:nvSpPr>
        <p:spPr>
          <a:xfrm>
            <a:off x="762000" y="1163638"/>
            <a:ext cx="5499100" cy="3141662"/>
          </a:xfrm>
          <a:prstGeom prst="rect">
            <a:avLst/>
          </a:prstGeom>
          <a:noFill/>
          <a:ln w="12700">
            <a:solidFill>
              <a:prstClr val="black"/>
            </a:solidFill>
          </a:ln>
        </p:spPr>
        <p:txBody>
          <a:bodyPr vert="horz" lIns="93324" tIns="46662" rIns="93324" bIns="46662" rtlCol="0" anchor="ctr"/>
          <a:lstStyle/>
          <a:p>
            <a:endParaRPr lang="nl-NL"/>
          </a:p>
        </p:txBody>
      </p:sp>
      <p:sp>
        <p:nvSpPr>
          <p:cNvPr id="5" name="Tijdelijke aanduiding voor notities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FE2E1E03-196A-5B46-BE35-1FC3D54EF4A2}" type="slidenum">
              <a:rPr lang="nl-NL" smtClean="0"/>
              <a:t>‹#›</a:t>
            </a:fld>
            <a:endParaRPr lang="nl-NL"/>
          </a:p>
        </p:txBody>
      </p:sp>
    </p:spTree>
    <p:extLst>
      <p:ext uri="{BB962C8B-B14F-4D97-AF65-F5344CB8AC3E}">
        <p14:creationId xmlns:p14="http://schemas.microsoft.com/office/powerpoint/2010/main" val="1521370660"/>
      </p:ext>
    </p:extLst>
  </p:cSld>
  <p:clrMap bg1="lt1" tx1="dk1" bg2="lt2" tx2="dk2" accent1="accent1" accent2="accent2" accent3="accent3" accent4="accent4" accent5="accent5" accent6="accent6" hlink="hlink" folHlink="folHlink"/>
  <p:notesStyle>
    <a:lvl1pPr marL="0" algn="l" defTabSz="950336" rtl="0" eaLnBrk="1" latinLnBrk="0" hangingPunct="1">
      <a:defRPr sz="1247" kern="1200">
        <a:solidFill>
          <a:schemeClr val="tx1"/>
        </a:solidFill>
        <a:latin typeface="+mn-lt"/>
        <a:ea typeface="+mn-ea"/>
        <a:cs typeface="+mn-cs"/>
      </a:defRPr>
    </a:lvl1pPr>
    <a:lvl2pPr marL="475168" algn="l" defTabSz="950336" rtl="0" eaLnBrk="1" latinLnBrk="0" hangingPunct="1">
      <a:defRPr sz="1247" kern="1200">
        <a:solidFill>
          <a:schemeClr val="tx1"/>
        </a:solidFill>
        <a:latin typeface="+mn-lt"/>
        <a:ea typeface="+mn-ea"/>
        <a:cs typeface="+mn-cs"/>
      </a:defRPr>
    </a:lvl2pPr>
    <a:lvl3pPr marL="950336" algn="l" defTabSz="950336" rtl="0" eaLnBrk="1" latinLnBrk="0" hangingPunct="1">
      <a:defRPr sz="1247" kern="1200">
        <a:solidFill>
          <a:schemeClr val="tx1"/>
        </a:solidFill>
        <a:latin typeface="+mn-lt"/>
        <a:ea typeface="+mn-ea"/>
        <a:cs typeface="+mn-cs"/>
      </a:defRPr>
    </a:lvl3pPr>
    <a:lvl4pPr marL="1425504" algn="l" defTabSz="950336" rtl="0" eaLnBrk="1" latinLnBrk="0" hangingPunct="1">
      <a:defRPr sz="1247" kern="1200">
        <a:solidFill>
          <a:schemeClr val="tx1"/>
        </a:solidFill>
        <a:latin typeface="+mn-lt"/>
        <a:ea typeface="+mn-ea"/>
        <a:cs typeface="+mn-cs"/>
      </a:defRPr>
    </a:lvl4pPr>
    <a:lvl5pPr marL="1900672" algn="l" defTabSz="950336" rtl="0" eaLnBrk="1" latinLnBrk="0" hangingPunct="1">
      <a:defRPr sz="1247" kern="1200">
        <a:solidFill>
          <a:schemeClr val="tx1"/>
        </a:solidFill>
        <a:latin typeface="+mn-lt"/>
        <a:ea typeface="+mn-ea"/>
        <a:cs typeface="+mn-cs"/>
      </a:defRPr>
    </a:lvl5pPr>
    <a:lvl6pPr marL="2375840" algn="l" defTabSz="950336" rtl="0" eaLnBrk="1" latinLnBrk="0" hangingPunct="1">
      <a:defRPr sz="1247" kern="1200">
        <a:solidFill>
          <a:schemeClr val="tx1"/>
        </a:solidFill>
        <a:latin typeface="+mn-lt"/>
        <a:ea typeface="+mn-ea"/>
        <a:cs typeface="+mn-cs"/>
      </a:defRPr>
    </a:lvl6pPr>
    <a:lvl7pPr marL="2851008" algn="l" defTabSz="950336" rtl="0" eaLnBrk="1" latinLnBrk="0" hangingPunct="1">
      <a:defRPr sz="1247" kern="1200">
        <a:solidFill>
          <a:schemeClr val="tx1"/>
        </a:solidFill>
        <a:latin typeface="+mn-lt"/>
        <a:ea typeface="+mn-ea"/>
        <a:cs typeface="+mn-cs"/>
      </a:defRPr>
    </a:lvl7pPr>
    <a:lvl8pPr marL="3326176" algn="l" defTabSz="950336" rtl="0" eaLnBrk="1" latinLnBrk="0" hangingPunct="1">
      <a:defRPr sz="1247" kern="1200">
        <a:solidFill>
          <a:schemeClr val="tx1"/>
        </a:solidFill>
        <a:latin typeface="+mn-lt"/>
        <a:ea typeface="+mn-ea"/>
        <a:cs typeface="+mn-cs"/>
      </a:defRPr>
    </a:lvl8pPr>
    <a:lvl9pPr marL="3801344" algn="l" defTabSz="950336" rtl="0" eaLnBrk="1" latinLnBrk="0" hangingPunct="1">
      <a:defRPr sz="124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c.europa.eu/priorities/eu-us-free-trade/index_en.ht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eur-lex.europa.eu/LexUriServ/LexUriServ.do?uri=CELEX:02000L0060-20090625:EN:NOT"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eur-lex.europa.eu/LexUriServ/LexUriServ.do?uri=CELEX:52012DC0673:EN:NO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ishreg.jrc.ec.europa.eu/"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ec.europa.eu/jrc/en/research-topic/fisheries-and-aquaculture"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c.europa.eu/index_en.ht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c.europa.eu/jrc/person/vladim%C3%ADr-%C5%A1ucha" TargetMode="External"/><Relationship Id="rId5" Type="http://schemas.openxmlformats.org/officeDocument/2006/relationships/hyperlink" Target="https://ec.europa.eu/jrc/about/people/board-of-governors" TargetMode="External"/><Relationship Id="rId4" Type="http://schemas.openxmlformats.org/officeDocument/2006/relationships/hyperlink" Target="https://ec.europa.eu/jrc/about/people/commissione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nl-NL" dirty="0" smtClean="0"/>
          </a:p>
          <a:p>
            <a:endParaRPr lang="nl-NL" dirty="0" smtClean="0"/>
          </a:p>
        </p:txBody>
      </p:sp>
      <p:sp>
        <p:nvSpPr>
          <p:cNvPr id="4" name="Slide Number Placeholder 3"/>
          <p:cNvSpPr>
            <a:spLocks noGrp="1"/>
          </p:cNvSpPr>
          <p:nvPr>
            <p:ph type="sldNum" sz="quarter" idx="10"/>
          </p:nvPr>
        </p:nvSpPr>
        <p:spPr/>
        <p:txBody>
          <a:bodyPr/>
          <a:lstStyle/>
          <a:p>
            <a:fld id="{FE2E1E03-196A-5B46-BE35-1FC3D54EF4A2}" type="slidenum">
              <a:rPr lang="nl-NL" smtClean="0"/>
              <a:t>1</a:t>
            </a:fld>
            <a:endParaRPr lang="nl-NL"/>
          </a:p>
        </p:txBody>
      </p:sp>
    </p:spTree>
    <p:extLst>
      <p:ext uri="{BB962C8B-B14F-4D97-AF65-F5344CB8AC3E}">
        <p14:creationId xmlns:p14="http://schemas.microsoft.com/office/powerpoint/2010/main" val="1417423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Visualisation</a:t>
            </a:r>
            <a:r>
              <a:rPr lang="en-GB" baseline="0" dirty="0" smtClean="0"/>
              <a:t> of Knowledge Management </a:t>
            </a:r>
          </a:p>
          <a:p>
            <a:r>
              <a:rPr lang="en-GB" baseline="0" dirty="0" smtClean="0"/>
              <a:t>(animated version will also be made available)</a:t>
            </a:r>
            <a:endParaRPr lang="nl-NL" dirty="0" smtClean="0"/>
          </a:p>
          <a:p>
            <a:endParaRPr lang="en-GB" dirty="0" smtClean="0"/>
          </a:p>
          <a:p>
            <a:pPr marL="285750" indent="-285750">
              <a:buFontTx/>
              <a:buChar char="-"/>
            </a:pPr>
            <a:r>
              <a:rPr lang="en-GB" baseline="0" dirty="0" smtClean="0"/>
              <a:t>Today we have access to a unique vast amount of information</a:t>
            </a:r>
          </a:p>
          <a:p>
            <a:pPr marL="285750" indent="-285750">
              <a:buFontTx/>
              <a:buChar char="-"/>
            </a:pPr>
            <a:r>
              <a:rPr lang="en-GB" baseline="0" dirty="0" smtClean="0"/>
              <a:t>The information comes from many sources from crowd sourcing to universities and industry to individual experts</a:t>
            </a:r>
          </a:p>
          <a:p>
            <a:pPr marL="285750" indent="-285750">
              <a:buFontTx/>
              <a:buChar char="-"/>
            </a:pPr>
            <a:r>
              <a:rPr lang="en-GB" baseline="0" dirty="0" smtClean="0"/>
              <a:t>Within the commission there is a need/wish to manage this information</a:t>
            </a:r>
          </a:p>
          <a:p>
            <a:pPr marL="285750" indent="-285750">
              <a:buFontTx/>
              <a:buChar char="-"/>
            </a:pPr>
            <a:r>
              <a:rPr lang="en-GB" baseline="0" dirty="0" smtClean="0"/>
              <a:t>The added value of the JRC is to perform this task through our expertise and the development of Knowledge Management procedures. Including sense making / filtering / visualisation of data </a:t>
            </a:r>
          </a:p>
          <a:p>
            <a:pPr marL="285750" indent="-285750">
              <a:buFontTx/>
              <a:buChar char="-"/>
            </a:pPr>
            <a:r>
              <a:rPr lang="en-GB" baseline="0" dirty="0" smtClean="0"/>
              <a:t>Further it should be noted that the process is 2-way and dynamic both in the information and policy making domains</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10</a:t>
            </a:fld>
            <a:endParaRPr lang="nl-NL"/>
          </a:p>
        </p:txBody>
      </p:sp>
    </p:spTree>
    <p:extLst>
      <p:ext uri="{BB962C8B-B14F-4D97-AF65-F5344CB8AC3E}">
        <p14:creationId xmlns:p14="http://schemas.microsoft.com/office/powerpoint/2010/main" val="646456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47" kern="1200" dirty="0" smtClean="0">
                <a:solidFill>
                  <a:schemeClr val="tx1"/>
                </a:solidFill>
                <a:effectLst/>
                <a:latin typeface="+mn-lt"/>
                <a:ea typeface="+mn-ea"/>
                <a:cs typeface="+mn-cs"/>
              </a:rPr>
              <a:t>Knowledge </a:t>
            </a:r>
            <a:r>
              <a:rPr lang="en-US" sz="1247" kern="1200" dirty="0" err="1" smtClean="0">
                <a:solidFill>
                  <a:schemeClr val="tx1"/>
                </a:solidFill>
                <a:effectLst/>
                <a:latin typeface="+mn-lt"/>
                <a:ea typeface="+mn-ea"/>
                <a:cs typeface="+mn-cs"/>
              </a:rPr>
              <a:t>Centres</a:t>
            </a:r>
            <a:r>
              <a:rPr lang="en-US" sz="1247" kern="1200" dirty="0" smtClean="0">
                <a:solidFill>
                  <a:schemeClr val="tx1"/>
                </a:solidFill>
                <a:effectLst/>
                <a:latin typeface="+mn-lt"/>
                <a:ea typeface="+mn-ea"/>
                <a:cs typeface="+mn-cs"/>
              </a:rPr>
              <a:t> are virtual entities, bringing together experts and knowledge from different locations inside and outside the European Commission. Their objective is to inform policy-makers in a transparent, tailored and concise manner about the status and findings of the latest scientific evidence. Knowledge </a:t>
            </a:r>
            <a:r>
              <a:rPr lang="en-US" sz="1247" kern="1200" dirty="0" err="1" smtClean="0">
                <a:solidFill>
                  <a:schemeClr val="tx1"/>
                </a:solidFill>
                <a:effectLst/>
                <a:latin typeface="+mn-lt"/>
                <a:ea typeface="+mn-ea"/>
                <a:cs typeface="+mn-cs"/>
              </a:rPr>
              <a:t>Centres</a:t>
            </a:r>
            <a:r>
              <a:rPr lang="en-US" sz="1247" kern="1200" dirty="0" smtClean="0">
                <a:solidFill>
                  <a:schemeClr val="tx1"/>
                </a:solidFill>
                <a:effectLst/>
                <a:latin typeface="+mn-lt"/>
                <a:ea typeface="+mn-ea"/>
                <a:cs typeface="+mn-cs"/>
              </a:rPr>
              <a:t> on 'Disaster Risk Management', 'Migration and Demography' and 'Territorial Policies' were started in 2016. Two new ones will be launched in 2017 on '</a:t>
            </a:r>
            <a:r>
              <a:rPr lang="en-US" sz="1247" kern="1200" dirty="0" err="1" smtClean="0">
                <a:solidFill>
                  <a:schemeClr val="tx1"/>
                </a:solidFill>
                <a:effectLst/>
                <a:latin typeface="+mn-lt"/>
                <a:ea typeface="+mn-ea"/>
                <a:cs typeface="+mn-cs"/>
              </a:rPr>
              <a:t>Bioeconomy</a:t>
            </a:r>
            <a:r>
              <a:rPr lang="en-US" sz="1247" kern="1200" dirty="0" smtClean="0">
                <a:solidFill>
                  <a:schemeClr val="tx1"/>
                </a:solidFill>
                <a:effectLst/>
                <a:latin typeface="+mn-lt"/>
                <a:ea typeface="+mn-ea"/>
                <a:cs typeface="+mn-cs"/>
              </a:rPr>
              <a:t>' and 'Information for Global Food and Nutrition Security'.</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11</a:t>
            </a:fld>
            <a:endParaRPr lang="nl-NL"/>
          </a:p>
        </p:txBody>
      </p:sp>
    </p:spTree>
    <p:extLst>
      <p:ext uri="{BB962C8B-B14F-4D97-AF65-F5344CB8AC3E}">
        <p14:creationId xmlns:p14="http://schemas.microsoft.com/office/powerpoint/2010/main" val="1259616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47" kern="1200" dirty="0" smtClean="0">
                <a:solidFill>
                  <a:schemeClr val="tx1"/>
                </a:solidFill>
                <a:effectLst/>
                <a:latin typeface="+mn-lt"/>
                <a:ea typeface="+mn-ea"/>
                <a:cs typeface="+mn-cs"/>
              </a:rPr>
              <a:t>Competence </a:t>
            </a:r>
            <a:r>
              <a:rPr lang="en-US" sz="1247" kern="1200" dirty="0" err="1" smtClean="0">
                <a:solidFill>
                  <a:schemeClr val="tx1"/>
                </a:solidFill>
                <a:effectLst/>
                <a:latin typeface="+mn-lt"/>
                <a:ea typeface="+mn-ea"/>
                <a:cs typeface="+mn-cs"/>
              </a:rPr>
              <a:t>Centres</a:t>
            </a:r>
            <a:r>
              <a:rPr lang="en-US" sz="1247" kern="1200" dirty="0" smtClean="0">
                <a:solidFill>
                  <a:schemeClr val="tx1"/>
                </a:solidFill>
                <a:effectLst/>
                <a:latin typeface="+mn-lt"/>
                <a:ea typeface="+mn-ea"/>
                <a:cs typeface="+mn-cs"/>
              </a:rPr>
              <a:t> complement Knowledge </a:t>
            </a:r>
            <a:r>
              <a:rPr lang="en-US" sz="1247" kern="1200" dirty="0" err="1" smtClean="0">
                <a:solidFill>
                  <a:schemeClr val="tx1"/>
                </a:solidFill>
                <a:effectLst/>
                <a:latin typeface="+mn-lt"/>
                <a:ea typeface="+mn-ea"/>
                <a:cs typeface="+mn-cs"/>
              </a:rPr>
              <a:t>Centres</a:t>
            </a:r>
            <a:r>
              <a:rPr lang="en-US" sz="1247" kern="1200" dirty="0" smtClean="0">
                <a:solidFill>
                  <a:schemeClr val="tx1"/>
                </a:solidFill>
                <a:effectLst/>
                <a:latin typeface="+mn-lt"/>
                <a:ea typeface="+mn-ea"/>
                <a:cs typeface="+mn-cs"/>
              </a:rPr>
              <a:t> by focusing on analytical tools which can be applied to any policy area, and by bringing together in one place extensive expertise in this field. The Competence </a:t>
            </a:r>
            <a:r>
              <a:rPr lang="en-US" sz="1247" kern="1200" dirty="0" err="1" smtClean="0">
                <a:solidFill>
                  <a:schemeClr val="tx1"/>
                </a:solidFill>
                <a:effectLst/>
                <a:latin typeface="+mn-lt"/>
                <a:ea typeface="+mn-ea"/>
                <a:cs typeface="+mn-cs"/>
              </a:rPr>
              <a:t>Centres</a:t>
            </a:r>
            <a:r>
              <a:rPr lang="en-US" sz="1247" kern="1200" dirty="0" smtClean="0">
                <a:solidFill>
                  <a:schemeClr val="tx1"/>
                </a:solidFill>
                <a:effectLst/>
                <a:latin typeface="+mn-lt"/>
                <a:ea typeface="+mn-ea"/>
                <a:cs typeface="+mn-cs"/>
              </a:rPr>
              <a:t> 'Composite Indicators' 'Microeconomic Evaluation' and 'Text Mining and Analysis' have already been established while a Competence Centre ‘Modelling', is planned for launch in 2017. The latter will include an inventory of models used by the European Commission</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12</a:t>
            </a:fld>
            <a:endParaRPr lang="nl-NL"/>
          </a:p>
        </p:txBody>
      </p:sp>
    </p:spTree>
    <p:extLst>
      <p:ext uri="{BB962C8B-B14F-4D97-AF65-F5344CB8AC3E}">
        <p14:creationId xmlns:p14="http://schemas.microsoft.com/office/powerpoint/2010/main" val="1810828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47" kern="1200" dirty="0" smtClean="0">
                <a:solidFill>
                  <a:schemeClr val="tx1"/>
                </a:solidFill>
                <a:effectLst/>
                <a:latin typeface="+mn-lt"/>
                <a:ea typeface="+mn-ea"/>
                <a:cs typeface="+mn-cs"/>
              </a:rPr>
              <a:t>As set out in the </a:t>
            </a:r>
            <a:r>
              <a:rPr lang="fr-FR" sz="1247" kern="1200" dirty="0" err="1" smtClean="0">
                <a:solidFill>
                  <a:schemeClr val="tx1"/>
                </a:solidFill>
                <a:effectLst/>
                <a:latin typeface="+mn-lt"/>
                <a:ea typeface="+mn-ea"/>
                <a:cs typeface="+mn-cs"/>
              </a:rPr>
              <a:t>strategy</a:t>
            </a:r>
            <a:r>
              <a:rPr lang="fr-FR" sz="1247" kern="1200" dirty="0" smtClean="0">
                <a:solidFill>
                  <a:schemeClr val="tx1"/>
                </a:solidFill>
                <a:effectLst/>
                <a:latin typeface="+mn-lt"/>
                <a:ea typeface="+mn-ea"/>
                <a:cs typeface="+mn-cs"/>
              </a:rPr>
              <a:t>, the JRC has </a:t>
            </a:r>
            <a:r>
              <a:rPr lang="fr-FR" sz="1247" kern="1200" dirty="0" err="1" smtClean="0">
                <a:solidFill>
                  <a:schemeClr val="tx1"/>
                </a:solidFill>
                <a:effectLst/>
                <a:latin typeface="+mn-lt"/>
                <a:ea typeface="+mn-ea"/>
                <a:cs typeface="+mn-cs"/>
              </a:rPr>
              <a:t>taken</a:t>
            </a:r>
            <a:r>
              <a:rPr lang="fr-FR" sz="1247" kern="1200" dirty="0" smtClean="0">
                <a:solidFill>
                  <a:schemeClr val="tx1"/>
                </a:solidFill>
                <a:effectLst/>
                <a:latin typeface="+mn-lt"/>
                <a:ea typeface="+mn-ea"/>
                <a:cs typeface="+mn-cs"/>
              </a:rPr>
              <a:t> a </a:t>
            </a:r>
            <a:r>
              <a:rPr lang="fr-FR" sz="1247" kern="1200" dirty="0" err="1" smtClean="0">
                <a:solidFill>
                  <a:schemeClr val="tx1"/>
                </a:solidFill>
                <a:effectLst/>
                <a:latin typeface="+mn-lt"/>
                <a:ea typeface="+mn-ea"/>
                <a:cs typeface="+mn-cs"/>
              </a:rPr>
              <a:t>nexus-driven</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approach</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which</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attempts</a:t>
            </a:r>
            <a:r>
              <a:rPr lang="fr-FR" sz="1247" kern="1200" dirty="0" smtClean="0">
                <a:solidFill>
                  <a:schemeClr val="tx1"/>
                </a:solidFill>
                <a:effectLst/>
                <a:latin typeface="+mn-lt"/>
                <a:ea typeface="+mn-ea"/>
                <a:cs typeface="+mn-cs"/>
              </a:rPr>
              <a:t> to </a:t>
            </a:r>
            <a:r>
              <a:rPr lang="fr-FR" sz="1247" kern="1200" dirty="0" err="1" smtClean="0">
                <a:solidFill>
                  <a:schemeClr val="tx1"/>
                </a:solidFill>
                <a:effectLst/>
                <a:latin typeface="+mn-lt"/>
                <a:ea typeface="+mn-ea"/>
                <a:cs typeface="+mn-cs"/>
              </a:rPr>
              <a:t>ensure</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that</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projects</a:t>
            </a:r>
            <a:r>
              <a:rPr lang="fr-FR" sz="1247" kern="1200" dirty="0" smtClean="0">
                <a:solidFill>
                  <a:schemeClr val="tx1"/>
                </a:solidFill>
                <a:effectLst/>
                <a:latin typeface="+mn-lt"/>
                <a:ea typeface="+mn-ea"/>
                <a:cs typeface="+mn-cs"/>
              </a:rPr>
              <a:t> are </a:t>
            </a:r>
            <a:r>
              <a:rPr lang="fr-FR" sz="1247" kern="1200" dirty="0" err="1" smtClean="0">
                <a:solidFill>
                  <a:schemeClr val="tx1"/>
                </a:solidFill>
                <a:effectLst/>
                <a:latin typeface="+mn-lt"/>
                <a:ea typeface="+mn-ea"/>
                <a:cs typeface="+mn-cs"/>
              </a:rPr>
              <a:t>established</a:t>
            </a:r>
            <a:r>
              <a:rPr lang="fr-FR" sz="1247" kern="1200" dirty="0" smtClean="0">
                <a:solidFill>
                  <a:schemeClr val="tx1"/>
                </a:solidFill>
                <a:effectLst/>
                <a:latin typeface="+mn-lt"/>
                <a:ea typeface="+mn-ea"/>
                <a:cs typeface="+mn-cs"/>
              </a:rPr>
              <a:t> in a multi-</a:t>
            </a:r>
            <a:r>
              <a:rPr lang="fr-FR" sz="1247" kern="1200" dirty="0" err="1" smtClean="0">
                <a:solidFill>
                  <a:schemeClr val="tx1"/>
                </a:solidFill>
                <a:effectLst/>
                <a:latin typeface="+mn-lt"/>
                <a:ea typeface="+mn-ea"/>
                <a:cs typeface="+mn-cs"/>
              </a:rPr>
              <a:t>disciplinary</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manner</a:t>
            </a:r>
            <a:r>
              <a:rPr lang="fr-FR" sz="1247" kern="1200" dirty="0" smtClean="0">
                <a:solidFill>
                  <a:schemeClr val="tx1"/>
                </a:solidFill>
                <a:effectLst/>
                <a:latin typeface="+mn-lt"/>
                <a:ea typeface="+mn-ea"/>
                <a:cs typeface="+mn-cs"/>
              </a:rPr>
              <a:t> to </a:t>
            </a:r>
            <a:r>
              <a:rPr lang="fr-FR" sz="1247" kern="1200" dirty="0" err="1" smtClean="0">
                <a:solidFill>
                  <a:schemeClr val="tx1"/>
                </a:solidFill>
                <a:effectLst/>
                <a:latin typeface="+mn-lt"/>
                <a:ea typeface="+mn-ea"/>
                <a:cs typeface="+mn-cs"/>
              </a:rPr>
              <a:t>tackle</a:t>
            </a:r>
            <a:r>
              <a:rPr lang="fr-FR" sz="1247" kern="1200" dirty="0" smtClean="0">
                <a:solidFill>
                  <a:schemeClr val="tx1"/>
                </a:solidFill>
                <a:effectLst/>
                <a:latin typeface="+mn-lt"/>
                <a:ea typeface="+mn-ea"/>
                <a:cs typeface="+mn-cs"/>
              </a:rPr>
              <a:t> the </a:t>
            </a:r>
            <a:r>
              <a:rPr lang="fr-FR" sz="1247" kern="1200" dirty="0" err="1" smtClean="0">
                <a:solidFill>
                  <a:schemeClr val="tx1"/>
                </a:solidFill>
                <a:effectLst/>
                <a:latin typeface="+mn-lt"/>
                <a:ea typeface="+mn-ea"/>
                <a:cs typeface="+mn-cs"/>
              </a:rPr>
              <a:t>complex</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societal</a:t>
            </a:r>
            <a:r>
              <a:rPr lang="fr-FR" sz="1247" kern="1200" dirty="0" smtClean="0">
                <a:solidFill>
                  <a:schemeClr val="tx1"/>
                </a:solidFill>
                <a:effectLst/>
                <a:latin typeface="+mn-lt"/>
                <a:ea typeface="+mn-ea"/>
                <a:cs typeface="+mn-cs"/>
              </a:rPr>
              <a:t> challenges of </a:t>
            </a:r>
            <a:r>
              <a:rPr lang="fr-FR" sz="1247" kern="1200" dirty="0" err="1" smtClean="0">
                <a:solidFill>
                  <a:schemeClr val="tx1"/>
                </a:solidFill>
                <a:effectLst/>
                <a:latin typeface="+mn-lt"/>
                <a:ea typeface="+mn-ea"/>
                <a:cs typeface="+mn-cs"/>
              </a:rPr>
              <a:t>today</a:t>
            </a:r>
            <a:r>
              <a:rPr lang="fr-FR" sz="1247" kern="1200" dirty="0" smtClean="0">
                <a:solidFill>
                  <a:schemeClr val="tx1"/>
                </a:solidFill>
                <a:effectLst/>
                <a:latin typeface="+mn-lt"/>
                <a:ea typeface="+mn-ea"/>
                <a:cs typeface="+mn-cs"/>
              </a:rPr>
              <a:t>. For </a:t>
            </a:r>
            <a:r>
              <a:rPr lang="fr-FR" sz="1247" kern="1200" dirty="0" err="1" smtClean="0">
                <a:solidFill>
                  <a:schemeClr val="tx1"/>
                </a:solidFill>
                <a:effectLst/>
                <a:latin typeface="+mn-lt"/>
                <a:ea typeface="+mn-ea"/>
                <a:cs typeface="+mn-cs"/>
              </a:rPr>
              <a:t>example</a:t>
            </a:r>
            <a:r>
              <a:rPr lang="fr-FR" sz="1247" kern="1200" dirty="0" smtClean="0">
                <a:solidFill>
                  <a:schemeClr val="tx1"/>
                </a:solidFill>
                <a:effectLst/>
                <a:latin typeface="+mn-lt"/>
                <a:ea typeface="+mn-ea"/>
                <a:cs typeface="+mn-cs"/>
              </a:rPr>
              <a:t>, the JRC </a:t>
            </a:r>
            <a:r>
              <a:rPr lang="fr-FR" sz="1247" kern="1200" dirty="0" err="1" smtClean="0">
                <a:solidFill>
                  <a:schemeClr val="tx1"/>
                </a:solidFill>
                <a:effectLst/>
                <a:latin typeface="+mn-lt"/>
                <a:ea typeface="+mn-ea"/>
                <a:cs typeface="+mn-cs"/>
              </a:rPr>
              <a:t>is</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developing</a:t>
            </a:r>
            <a:r>
              <a:rPr lang="fr-FR" sz="1247" kern="1200" dirty="0" smtClean="0">
                <a:solidFill>
                  <a:schemeClr val="tx1"/>
                </a:solidFill>
                <a:effectLst/>
                <a:latin typeface="+mn-lt"/>
                <a:ea typeface="+mn-ea"/>
                <a:cs typeface="+mn-cs"/>
              </a:rPr>
              <a:t> a Water-</a:t>
            </a:r>
            <a:r>
              <a:rPr lang="fr-FR" sz="1247" kern="1200" dirty="0" err="1" smtClean="0">
                <a:solidFill>
                  <a:schemeClr val="tx1"/>
                </a:solidFill>
                <a:effectLst/>
                <a:latin typeface="+mn-lt"/>
                <a:ea typeface="+mn-ea"/>
                <a:cs typeface="+mn-cs"/>
              </a:rPr>
              <a:t>Energy</a:t>
            </a:r>
            <a:r>
              <a:rPr lang="fr-FR" sz="1247" kern="1200" dirty="0" smtClean="0">
                <a:solidFill>
                  <a:schemeClr val="tx1"/>
                </a:solidFill>
                <a:effectLst/>
                <a:latin typeface="+mn-lt"/>
                <a:ea typeface="+mn-ea"/>
                <a:cs typeface="+mn-cs"/>
              </a:rPr>
              <a:t>-Food-</a:t>
            </a:r>
            <a:r>
              <a:rPr lang="fr-FR" sz="1247" kern="1200" dirty="0" err="1" smtClean="0">
                <a:solidFill>
                  <a:schemeClr val="tx1"/>
                </a:solidFill>
                <a:effectLst/>
                <a:latin typeface="+mn-lt"/>
                <a:ea typeface="+mn-ea"/>
                <a:cs typeface="+mn-cs"/>
              </a:rPr>
              <a:t>Ecosystems</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project</a:t>
            </a:r>
            <a:r>
              <a:rPr lang="fr-FR" sz="1247" kern="1200" dirty="0" smtClean="0">
                <a:solidFill>
                  <a:schemeClr val="tx1"/>
                </a:solidFill>
                <a:effectLst/>
                <a:latin typeface="+mn-lt"/>
                <a:ea typeface="+mn-ea"/>
                <a:cs typeface="+mn-cs"/>
              </a:rPr>
              <a:t> to help in a </a:t>
            </a:r>
            <a:r>
              <a:rPr lang="fr-FR" sz="1247" kern="1200" dirty="0" err="1" smtClean="0">
                <a:solidFill>
                  <a:schemeClr val="tx1"/>
                </a:solidFill>
                <a:effectLst/>
                <a:latin typeface="+mn-lt"/>
                <a:ea typeface="+mn-ea"/>
                <a:cs typeface="+mn-cs"/>
              </a:rPr>
              <a:t>systemic</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way</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with</a:t>
            </a:r>
            <a:r>
              <a:rPr lang="fr-FR" sz="1247" kern="1200" dirty="0" smtClean="0">
                <a:solidFill>
                  <a:schemeClr val="tx1"/>
                </a:solidFill>
                <a:effectLst/>
                <a:latin typeface="+mn-lt"/>
                <a:ea typeface="+mn-ea"/>
                <a:cs typeface="+mn-cs"/>
              </a:rPr>
              <a:t> the design and </a:t>
            </a:r>
            <a:r>
              <a:rPr lang="fr-FR" sz="1247" kern="1200" dirty="0" err="1" smtClean="0">
                <a:solidFill>
                  <a:schemeClr val="tx1"/>
                </a:solidFill>
                <a:effectLst/>
                <a:latin typeface="+mn-lt"/>
                <a:ea typeface="+mn-ea"/>
                <a:cs typeface="+mn-cs"/>
              </a:rPr>
              <a:t>implementation</a:t>
            </a:r>
            <a:r>
              <a:rPr lang="fr-FR" sz="1247" kern="1200" dirty="0" smtClean="0">
                <a:solidFill>
                  <a:schemeClr val="tx1"/>
                </a:solidFill>
                <a:effectLst/>
                <a:latin typeface="+mn-lt"/>
                <a:ea typeface="+mn-ea"/>
                <a:cs typeface="+mn-cs"/>
              </a:rPr>
              <a:t> of </a:t>
            </a:r>
            <a:r>
              <a:rPr lang="fr-FR" sz="1247" kern="1200" dirty="0" err="1" smtClean="0">
                <a:solidFill>
                  <a:schemeClr val="tx1"/>
                </a:solidFill>
                <a:effectLst/>
                <a:latin typeface="+mn-lt"/>
                <a:ea typeface="+mn-ea"/>
                <a:cs typeface="+mn-cs"/>
              </a:rPr>
              <a:t>European</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policies</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that</a:t>
            </a:r>
            <a:r>
              <a:rPr lang="fr-FR" sz="1247" kern="1200" dirty="0" smtClean="0">
                <a:solidFill>
                  <a:schemeClr val="tx1"/>
                </a:solidFill>
                <a:effectLst/>
                <a:latin typeface="+mn-lt"/>
                <a:ea typeface="+mn-ea"/>
                <a:cs typeface="+mn-cs"/>
              </a:rPr>
              <a:t> are </a:t>
            </a:r>
            <a:r>
              <a:rPr lang="fr-FR" sz="1247" kern="1200" dirty="0" err="1" smtClean="0">
                <a:solidFill>
                  <a:schemeClr val="tx1"/>
                </a:solidFill>
                <a:effectLst/>
                <a:latin typeface="+mn-lt"/>
                <a:ea typeface="+mn-ea"/>
                <a:cs typeface="+mn-cs"/>
              </a:rPr>
              <a:t>dependent</a:t>
            </a:r>
            <a:r>
              <a:rPr lang="fr-FR" sz="1247" kern="1200" dirty="0" smtClean="0">
                <a:solidFill>
                  <a:schemeClr val="tx1"/>
                </a:solidFill>
                <a:effectLst/>
                <a:latin typeface="+mn-lt"/>
                <a:ea typeface="+mn-ea"/>
                <a:cs typeface="+mn-cs"/>
              </a:rPr>
              <a:t> on water. By </a:t>
            </a:r>
            <a:r>
              <a:rPr lang="fr-FR" sz="1247" kern="1200" dirty="0" err="1" smtClean="0">
                <a:solidFill>
                  <a:schemeClr val="tx1"/>
                </a:solidFill>
                <a:effectLst/>
                <a:latin typeface="+mn-lt"/>
                <a:ea typeface="+mn-ea"/>
                <a:cs typeface="+mn-cs"/>
              </a:rPr>
              <a:t>combining</a:t>
            </a:r>
            <a:r>
              <a:rPr lang="fr-FR" sz="1247" kern="1200" dirty="0" smtClean="0">
                <a:solidFill>
                  <a:schemeClr val="tx1"/>
                </a:solidFill>
                <a:effectLst/>
                <a:latin typeface="+mn-lt"/>
                <a:ea typeface="+mn-ea"/>
                <a:cs typeface="+mn-cs"/>
              </a:rPr>
              <a:t> expertise and data </a:t>
            </a:r>
            <a:r>
              <a:rPr lang="fr-FR" sz="1247" kern="1200" dirty="0" err="1" smtClean="0">
                <a:solidFill>
                  <a:schemeClr val="tx1"/>
                </a:solidFill>
                <a:effectLst/>
                <a:latin typeface="+mn-lt"/>
                <a:ea typeface="+mn-ea"/>
                <a:cs typeface="+mn-cs"/>
              </a:rPr>
              <a:t>from</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across</a:t>
            </a:r>
            <a:r>
              <a:rPr lang="fr-FR" sz="1247" kern="1200" dirty="0" smtClean="0">
                <a:solidFill>
                  <a:schemeClr val="tx1"/>
                </a:solidFill>
                <a:effectLst/>
                <a:latin typeface="+mn-lt"/>
                <a:ea typeface="+mn-ea"/>
                <a:cs typeface="+mn-cs"/>
              </a:rPr>
              <a:t> the JRC, </a:t>
            </a:r>
            <a:r>
              <a:rPr lang="fr-FR" sz="1247" kern="1200" dirty="0" err="1" smtClean="0">
                <a:solidFill>
                  <a:schemeClr val="tx1"/>
                </a:solidFill>
                <a:effectLst/>
                <a:latin typeface="+mn-lt"/>
                <a:ea typeface="+mn-ea"/>
                <a:cs typeface="+mn-cs"/>
              </a:rPr>
              <a:t>it</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will</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provide</a:t>
            </a:r>
            <a:r>
              <a:rPr lang="fr-FR" sz="1247" kern="1200" dirty="0" smtClean="0">
                <a:solidFill>
                  <a:schemeClr val="tx1"/>
                </a:solidFill>
                <a:effectLst/>
                <a:latin typeface="+mn-lt"/>
                <a:ea typeface="+mn-ea"/>
                <a:cs typeface="+mn-cs"/>
              </a:rPr>
              <a:t> support to multiple </a:t>
            </a:r>
            <a:r>
              <a:rPr lang="fr-FR" sz="1247" kern="1200" dirty="0" err="1" smtClean="0">
                <a:solidFill>
                  <a:schemeClr val="tx1"/>
                </a:solidFill>
                <a:effectLst/>
                <a:latin typeface="+mn-lt"/>
                <a:ea typeface="+mn-ea"/>
                <a:cs typeface="+mn-cs"/>
              </a:rPr>
              <a:t>partner</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DGs</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e.g</a:t>
            </a:r>
            <a:r>
              <a:rPr lang="fr-FR" sz="1247" kern="1200" dirty="0" smtClean="0">
                <a:solidFill>
                  <a:schemeClr val="tx1"/>
                </a:solidFill>
                <a:effectLst/>
                <a:latin typeface="+mn-lt"/>
                <a:ea typeface="+mn-ea"/>
                <a:cs typeface="+mn-cs"/>
              </a:rPr>
              <a:t>. ENER, AGRI, ENV, DEVCO, NEAR, RTD, GROW, ESTAT, EEAS), </a:t>
            </a:r>
            <a:r>
              <a:rPr lang="fr-FR" sz="1247" kern="1200" dirty="0" err="1" smtClean="0">
                <a:solidFill>
                  <a:schemeClr val="tx1"/>
                </a:solidFill>
                <a:effectLst/>
                <a:latin typeface="+mn-lt"/>
                <a:ea typeface="+mn-ea"/>
                <a:cs typeface="+mn-cs"/>
              </a:rPr>
              <a:t>informing</a:t>
            </a:r>
            <a:r>
              <a:rPr lang="fr-FR" sz="1247" kern="1200" dirty="0" smtClean="0">
                <a:solidFill>
                  <a:schemeClr val="tx1"/>
                </a:solidFill>
                <a:effectLst/>
                <a:latin typeface="+mn-lt"/>
                <a:ea typeface="+mn-ea"/>
                <a:cs typeface="+mn-cs"/>
              </a:rPr>
              <a:t> cross-</a:t>
            </a:r>
            <a:r>
              <a:rPr lang="fr-FR" sz="1247" kern="1200" dirty="0" err="1" smtClean="0">
                <a:solidFill>
                  <a:schemeClr val="tx1"/>
                </a:solidFill>
                <a:effectLst/>
                <a:latin typeface="+mn-lt"/>
                <a:ea typeface="+mn-ea"/>
                <a:cs typeface="+mn-cs"/>
              </a:rPr>
              <a:t>sectoral</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policy</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making</a:t>
            </a:r>
            <a:r>
              <a:rPr lang="fr-FR" sz="1247" kern="1200" dirty="0" smtClean="0">
                <a:solidFill>
                  <a:schemeClr val="tx1"/>
                </a:solidFill>
                <a:effectLst/>
                <a:latin typeface="+mn-lt"/>
                <a:ea typeface="+mn-ea"/>
                <a:cs typeface="+mn-cs"/>
              </a:rPr>
              <a:t> to </a:t>
            </a:r>
            <a:r>
              <a:rPr lang="fr-FR" sz="1247" kern="1200" dirty="0" err="1" smtClean="0">
                <a:solidFill>
                  <a:schemeClr val="tx1"/>
                </a:solidFill>
                <a:effectLst/>
                <a:latin typeface="+mn-lt"/>
                <a:ea typeface="+mn-ea"/>
                <a:cs typeface="+mn-cs"/>
              </a:rPr>
              <a:t>improve</a:t>
            </a:r>
            <a:r>
              <a:rPr lang="fr-FR" sz="1247" kern="1200" dirty="0" smtClean="0">
                <a:solidFill>
                  <a:schemeClr val="tx1"/>
                </a:solidFill>
                <a:effectLst/>
                <a:latin typeface="+mn-lt"/>
                <a:ea typeface="+mn-ea"/>
                <a:cs typeface="+mn-cs"/>
              </a:rPr>
              <a:t> </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13</a:t>
            </a:fld>
            <a:endParaRPr lang="nl-NL"/>
          </a:p>
        </p:txBody>
      </p:sp>
    </p:spTree>
    <p:extLst>
      <p:ext uri="{BB962C8B-B14F-4D97-AF65-F5344CB8AC3E}">
        <p14:creationId xmlns:p14="http://schemas.microsoft.com/office/powerpoint/2010/main" val="4018042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47" kern="1200" dirty="0" smtClean="0">
                <a:solidFill>
                  <a:schemeClr val="tx1"/>
                </a:solidFill>
                <a:effectLst/>
                <a:latin typeface="+mn-lt"/>
                <a:ea typeface="+mn-ea"/>
                <a:cs typeface="+mn-cs"/>
              </a:rPr>
              <a:t>A selection of JRC world class facilities</a:t>
            </a:r>
          </a:p>
          <a:p>
            <a:pPr lvl="0"/>
            <a:endParaRPr lang="en-US" sz="1247" kern="1200" dirty="0" smtClean="0">
              <a:solidFill>
                <a:schemeClr val="tx1"/>
              </a:solidFill>
              <a:effectLst/>
              <a:latin typeface="+mn-lt"/>
              <a:ea typeface="+mn-ea"/>
              <a:cs typeface="+mn-cs"/>
            </a:endParaRPr>
          </a:p>
          <a:p>
            <a:pPr lvl="0"/>
            <a:r>
              <a:rPr lang="en-US" sz="1247" kern="1200" dirty="0" smtClean="0">
                <a:solidFill>
                  <a:schemeClr val="tx1"/>
                </a:solidFill>
                <a:effectLst/>
                <a:latin typeface="+mn-lt"/>
                <a:ea typeface="+mn-ea"/>
                <a:cs typeface="+mn-cs"/>
              </a:rPr>
              <a:t>Further background info</a:t>
            </a:r>
          </a:p>
          <a:p>
            <a:pPr lvl="0"/>
            <a:r>
              <a:rPr lang="en-US" sz="1247" kern="1200" dirty="0" smtClean="0">
                <a:solidFill>
                  <a:schemeClr val="tx1"/>
                </a:solidFill>
                <a:effectLst/>
                <a:latin typeface="+mn-lt"/>
                <a:ea typeface="+mn-ea"/>
                <a:cs typeface="+mn-cs"/>
              </a:rPr>
              <a:t>As regards scientific and IT infrastructure, long-term development plans for all JRC sites are in preparation that will address the period until 2030. In response to the recommendations of the last ex-post evaluation and as a follow-up to its strategy, the JRC made an inventory of its 68 laboratories in 2016 with the aim of identifying potential duplications, synergies, efficiencies and the potential for opening them up to external users for e.g. training purposes. This will now be taken further in order to prepare for the next FP. </a:t>
            </a:r>
            <a:endParaRPr lang="en-GB" sz="1247" kern="1200" dirty="0" smtClean="0">
              <a:solidFill>
                <a:schemeClr val="tx1"/>
              </a:solidFill>
              <a:effectLst/>
              <a:latin typeface="+mn-lt"/>
              <a:ea typeface="+mn-ea"/>
              <a:cs typeface="+mn-cs"/>
            </a:endParaRPr>
          </a:p>
          <a:p>
            <a:pPr lvl="0"/>
            <a:r>
              <a:rPr lang="en-US" sz="1247" kern="1200" dirty="0" smtClean="0">
                <a:solidFill>
                  <a:schemeClr val="tx1"/>
                </a:solidFill>
                <a:effectLst/>
                <a:latin typeface="+mn-lt"/>
                <a:ea typeface="+mn-ea"/>
                <a:cs typeface="+mn-cs"/>
              </a:rPr>
              <a:t>An open access initiative for some of the JRC's world class research facilities aims to enhance their relevance to EU Member States. External access to JRC's research infrastructure is being piloted for some nuclear facilities, </a:t>
            </a:r>
            <a:r>
              <a:rPr lang="en-US" sz="1247" kern="1200" dirty="0" err="1" smtClean="0">
                <a:solidFill>
                  <a:schemeClr val="tx1"/>
                </a:solidFill>
                <a:effectLst/>
                <a:latin typeface="+mn-lt"/>
                <a:ea typeface="+mn-ea"/>
                <a:cs typeface="+mn-cs"/>
              </a:rPr>
              <a:t>nano</a:t>
            </a:r>
            <a:r>
              <a:rPr lang="en-US" sz="1247" kern="1200" dirty="0" smtClean="0">
                <a:solidFill>
                  <a:schemeClr val="tx1"/>
                </a:solidFill>
                <a:effectLst/>
                <a:latin typeface="+mn-lt"/>
                <a:ea typeface="+mn-ea"/>
                <a:cs typeface="+mn-cs"/>
              </a:rPr>
              <a:t>-biotechnology laboratories and the European Laboratory for Structural Assessment.</a:t>
            </a:r>
            <a:endParaRPr lang="en-GB" sz="1247" kern="1200" dirty="0" smtClean="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14</a:t>
            </a:fld>
            <a:endParaRPr lang="nl-NL"/>
          </a:p>
        </p:txBody>
      </p:sp>
    </p:spTree>
    <p:extLst>
      <p:ext uri="{BB962C8B-B14F-4D97-AF65-F5344CB8AC3E}">
        <p14:creationId xmlns:p14="http://schemas.microsoft.com/office/powerpoint/2010/main" val="486157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Building a fairer Europe and strengthening its social dimension is a key priority for this Commission. The European Pillar of Social Rights is accompanied by a ‘social scoreboard’ which will monitor the implementation of the Pillar by tracking trends and performances across EU countries in 12 areas and will feed into the European Semester of economic policy coordination. The scoreboard will also serve to assess progress towards a social ‘triple A’ for the EU as a whole</a:t>
            </a:r>
            <a:r>
              <a:rPr lang="en-GB" sz="1300" dirty="0" smtClean="0"/>
              <a:t>.</a:t>
            </a:r>
            <a:endParaRPr lang="en-GB" sz="1300" dirty="0"/>
          </a:p>
        </p:txBody>
      </p:sp>
      <p:sp>
        <p:nvSpPr>
          <p:cNvPr id="4" name="Slide Number Placeholder 3"/>
          <p:cNvSpPr>
            <a:spLocks noGrp="1"/>
          </p:cNvSpPr>
          <p:nvPr>
            <p:ph type="sldNum" sz="quarter" idx="10"/>
          </p:nvPr>
        </p:nvSpPr>
        <p:spPr/>
        <p:txBody>
          <a:bodyPr/>
          <a:lstStyle/>
          <a:p>
            <a:fld id="{FE2E1E03-196A-5B46-BE35-1FC3D54EF4A2}" type="slidenum">
              <a:rPr lang="nl-NL" smtClean="0"/>
              <a:t>15</a:t>
            </a:fld>
            <a:endParaRPr lang="nl-NL"/>
          </a:p>
        </p:txBody>
      </p:sp>
    </p:spTree>
    <p:extLst>
      <p:ext uri="{BB962C8B-B14F-4D97-AF65-F5344CB8AC3E}">
        <p14:creationId xmlns:p14="http://schemas.microsoft.com/office/powerpoint/2010/main" val="2135734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47" kern="1200" dirty="0" smtClean="0">
                <a:solidFill>
                  <a:schemeClr val="tx1"/>
                </a:solidFill>
                <a:effectLst/>
                <a:latin typeface="+mn-lt"/>
                <a:ea typeface="+mn-ea"/>
                <a:cs typeface="+mn-cs"/>
              </a:rPr>
              <a:t>JRC's fiscal modelling capacity covers personal income taxation, social security contributions and social benefits as well as corporate taxing. We assess and simulate tax and social benefit reforms in the context of the European Semester and contribute to initiatives such as the common consolidated corporate tax base (CCCTB) proposal. </a:t>
            </a:r>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16</a:t>
            </a:fld>
            <a:endParaRPr lang="nl-NL"/>
          </a:p>
        </p:txBody>
      </p:sp>
    </p:spTree>
    <p:extLst>
      <p:ext uri="{BB962C8B-B14F-4D97-AF65-F5344CB8AC3E}">
        <p14:creationId xmlns:p14="http://schemas.microsoft.com/office/powerpoint/2010/main" val="61122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mn-lt"/>
              </a:rPr>
              <a:t>Secure, affordable and climate-friendly energy is a key priority of the European Commission, </a:t>
            </a:r>
            <a:r>
              <a:rPr lang="en-GB" sz="1300" dirty="0" smtClean="0">
                <a:latin typeface="+mn-lt"/>
              </a:rPr>
              <a:t>through the Energy Union. </a:t>
            </a:r>
            <a:endParaRPr lang="en-GB" sz="1300" dirty="0">
              <a:latin typeface="+mn-lt"/>
            </a:endParaRPr>
          </a:p>
          <a:p>
            <a:endParaRPr lang="en-US" sz="1300" dirty="0" smtClean="0">
              <a:latin typeface="+mn-lt"/>
            </a:endParaRPr>
          </a:p>
          <a:p>
            <a:endParaRPr lang="en-US" sz="1300" dirty="0" smtClean="0">
              <a:latin typeface="+mn-lt"/>
            </a:endParaRPr>
          </a:p>
          <a:p>
            <a:pPr algn="just">
              <a:spcAft>
                <a:spcPts val="600"/>
              </a:spcAft>
            </a:pPr>
            <a:r>
              <a:rPr lang="en-GB" sz="1300" b="1" dirty="0" smtClean="0">
                <a:solidFill>
                  <a:schemeClr val="tx1"/>
                </a:solidFill>
                <a:latin typeface="+mn-lt"/>
                <a:ea typeface="Verdana" panose="020B0604030504040204" pitchFamily="34" charset="0"/>
                <a:cs typeface="Verdana" panose="020B0604030504040204" pitchFamily="34" charset="0"/>
              </a:rPr>
              <a:t>SET Plan</a:t>
            </a:r>
            <a:r>
              <a:rPr lang="en-GB" sz="1300" dirty="0" smtClean="0">
                <a:solidFill>
                  <a:schemeClr val="tx1"/>
                </a:solidFill>
                <a:latin typeface="+mn-lt"/>
                <a:ea typeface="Verdana" panose="020B0604030504040204" pitchFamily="34" charset="0"/>
                <a:cs typeface="Verdana" panose="020B0604030504040204" pitchFamily="34" charset="0"/>
              </a:rPr>
              <a:t> </a:t>
            </a:r>
            <a:r>
              <a:rPr lang="en-GB" sz="1300" b="0" dirty="0" smtClean="0">
                <a:solidFill>
                  <a:schemeClr val="tx1"/>
                </a:solidFill>
                <a:latin typeface="+mn-lt"/>
                <a:ea typeface="Verdana" panose="020B0604030504040204" pitchFamily="34" charset="0"/>
                <a:cs typeface="Verdana" panose="020B0604030504040204" pitchFamily="34" charset="0"/>
              </a:rPr>
              <a:t>(Strategic Energy Technology Plan):</a:t>
            </a:r>
          </a:p>
          <a:p>
            <a:pPr marL="342900" indent="-342900" algn="just">
              <a:spcAft>
                <a:spcPts val="600"/>
              </a:spcAft>
              <a:buFont typeface="Arial" panose="020B0604020202020204" pitchFamily="34" charset="0"/>
              <a:buChar char="•"/>
            </a:pPr>
            <a:r>
              <a:rPr lang="en-GB" sz="1300" b="1" dirty="0" smtClean="0">
                <a:solidFill>
                  <a:schemeClr val="tx1"/>
                </a:solidFill>
                <a:latin typeface="+mn-lt"/>
                <a:ea typeface="Verdana" panose="020B0604030504040204" pitchFamily="34" charset="0"/>
                <a:cs typeface="Verdana" panose="020B0604030504040204" pitchFamily="34" charset="0"/>
              </a:rPr>
              <a:t>Strategic instrument </a:t>
            </a:r>
            <a:r>
              <a:rPr lang="en-GB" sz="1300" dirty="0" smtClean="0">
                <a:solidFill>
                  <a:schemeClr val="tx1"/>
                </a:solidFill>
                <a:latin typeface="+mn-lt"/>
                <a:ea typeface="Verdana" panose="020B0604030504040204" pitchFamily="34" charset="0"/>
                <a:cs typeface="Verdana" panose="020B0604030504040204" pitchFamily="34" charset="0"/>
              </a:rPr>
              <a:t>to implement the R&amp;I and competitiveness dimension of the Energy Union, Speed up energy transition :</a:t>
            </a:r>
          </a:p>
          <a:p>
            <a:pPr marL="342900" indent="-342900" algn="just">
              <a:spcAft>
                <a:spcPts val="600"/>
              </a:spcAft>
              <a:buFont typeface="Arial" panose="020B0604020202020204" pitchFamily="34" charset="0"/>
              <a:buChar char="•"/>
            </a:pPr>
            <a:endParaRPr lang="en-GB" sz="1300" dirty="0" smtClean="0">
              <a:solidFill>
                <a:schemeClr val="tx1"/>
              </a:solidFill>
              <a:latin typeface="+mn-lt"/>
              <a:ea typeface="Verdana" panose="020B0604030504040204" pitchFamily="34" charset="0"/>
              <a:cs typeface="Verdana" panose="020B0604030504040204" pitchFamily="34" charset="0"/>
            </a:endParaRPr>
          </a:p>
          <a:p>
            <a:pPr algn="just">
              <a:spcAft>
                <a:spcPts val="1800"/>
              </a:spcAft>
            </a:pPr>
            <a:r>
              <a:rPr lang="en-GB" sz="1300" dirty="0" smtClean="0">
                <a:solidFill>
                  <a:schemeClr val="tx1"/>
                </a:solidFill>
                <a:latin typeface="+mn-lt"/>
                <a:ea typeface="Verdana" panose="020B0604030504040204" pitchFamily="34" charset="0"/>
                <a:cs typeface="Verdana" panose="020B0604030504040204" pitchFamily="34" charset="0"/>
              </a:rPr>
              <a:t>The JRC coordinates the </a:t>
            </a:r>
            <a:r>
              <a:rPr lang="en-GB" sz="1300" dirty="0" err="1" smtClean="0">
                <a:solidFill>
                  <a:schemeClr val="tx1"/>
                </a:solidFill>
                <a:latin typeface="+mn-lt"/>
                <a:ea typeface="Verdana" panose="020B0604030504040204" pitchFamily="34" charset="0"/>
                <a:cs typeface="Verdana" panose="020B0604030504040204" pitchFamily="34" charset="0"/>
              </a:rPr>
              <a:t>The</a:t>
            </a:r>
            <a:r>
              <a:rPr lang="en-GB" sz="1300" dirty="0" smtClean="0">
                <a:solidFill>
                  <a:schemeClr val="tx1"/>
                </a:solidFill>
                <a:latin typeface="+mn-lt"/>
                <a:ea typeface="Verdana" panose="020B0604030504040204" pitchFamily="34" charset="0"/>
                <a:cs typeface="Verdana" panose="020B0604030504040204" pitchFamily="34" charset="0"/>
              </a:rPr>
              <a:t> SET Plan Information System, SETIS:</a:t>
            </a:r>
          </a:p>
          <a:p>
            <a:pPr algn="just">
              <a:spcAft>
                <a:spcPts val="1800"/>
              </a:spcAft>
            </a:pPr>
            <a:r>
              <a:rPr lang="en-GB" sz="1300" b="1" dirty="0" smtClean="0">
                <a:solidFill>
                  <a:schemeClr val="tx1"/>
                </a:solidFill>
                <a:latin typeface="+mn-lt"/>
                <a:ea typeface="Verdana" panose="020B0604030504040204" pitchFamily="34" charset="0"/>
                <a:cs typeface="Verdana" panose="020B0604030504040204" pitchFamily="34" charset="0"/>
              </a:rPr>
              <a:t>SET Plan strategic planning and priority setting</a:t>
            </a:r>
          </a:p>
          <a:p>
            <a:pPr marL="285750" indent="-285750" algn="just">
              <a:spcAft>
                <a:spcPts val="600"/>
              </a:spcAft>
              <a:buFont typeface="Arial" panose="020B0604020202020204" pitchFamily="34" charset="0"/>
              <a:buChar char="•"/>
            </a:pPr>
            <a:r>
              <a:rPr lang="en-GB" sz="1300" b="1" dirty="0" smtClean="0">
                <a:solidFill>
                  <a:schemeClr val="tx1"/>
                </a:solidFill>
                <a:latin typeface="+mn-lt"/>
                <a:ea typeface="Verdana" panose="020B0604030504040204" pitchFamily="34" charset="0"/>
                <a:cs typeface="Verdana" panose="020B0604030504040204" pitchFamily="34" charset="0"/>
              </a:rPr>
              <a:t>SET Plan monitoring and reporting framework </a:t>
            </a:r>
          </a:p>
          <a:p>
            <a:pPr marL="800100" lvl="1" indent="-342900" algn="just">
              <a:spcAft>
                <a:spcPts val="600"/>
              </a:spcAft>
              <a:buFont typeface="Courier New" panose="02070309020205020404" pitchFamily="49" charset="0"/>
              <a:buChar char="o"/>
            </a:pPr>
            <a:r>
              <a:rPr lang="en-GB" sz="1300" dirty="0" smtClean="0">
                <a:solidFill>
                  <a:schemeClr val="tx1"/>
                </a:solidFill>
                <a:latin typeface="+mn-lt"/>
                <a:ea typeface="Verdana" panose="020B0604030504040204" pitchFamily="34" charset="0"/>
                <a:cs typeface="Verdana" panose="020B0604030504040204" pitchFamily="34" charset="0"/>
              </a:rPr>
              <a:t>Implementation progress </a:t>
            </a:r>
          </a:p>
          <a:p>
            <a:pPr marL="800100" lvl="1" indent="-342900" algn="just">
              <a:spcAft>
                <a:spcPts val="600"/>
              </a:spcAft>
              <a:buFont typeface="Courier New" panose="02070309020205020404" pitchFamily="49" charset="0"/>
              <a:buChar char="o"/>
            </a:pPr>
            <a:r>
              <a:rPr lang="en-GB" sz="1300" dirty="0" smtClean="0">
                <a:solidFill>
                  <a:schemeClr val="tx1"/>
                </a:solidFill>
                <a:latin typeface="+mn-lt"/>
                <a:ea typeface="Verdana" panose="020B0604030504040204" pitchFamily="34" charset="0"/>
                <a:cs typeface="Verdana" panose="020B0604030504040204" pitchFamily="34" charset="0"/>
              </a:rPr>
              <a:t>Global technology and market developments </a:t>
            </a:r>
          </a:p>
          <a:p>
            <a:pPr marL="800100" lvl="1" indent="-342900" algn="just">
              <a:spcAft>
                <a:spcPts val="1800"/>
              </a:spcAft>
              <a:buFont typeface="Courier New" panose="02070309020205020404" pitchFamily="49" charset="0"/>
              <a:buChar char="o"/>
            </a:pPr>
            <a:r>
              <a:rPr lang="en-US" sz="1300" dirty="0" smtClean="0">
                <a:solidFill>
                  <a:schemeClr val="tx1"/>
                </a:solidFill>
                <a:latin typeface="+mn-lt"/>
                <a:ea typeface="Verdana" panose="020B0604030504040204" pitchFamily="34" charset="0"/>
                <a:cs typeface="Verdana" panose="020B0604030504040204" pitchFamily="34" charset="0"/>
              </a:rPr>
              <a:t>Dissemination portal: </a:t>
            </a:r>
            <a:r>
              <a:rPr lang="en-US" sz="1300" b="1" dirty="0" smtClean="0">
                <a:solidFill>
                  <a:schemeClr val="tx1"/>
                </a:solidFill>
                <a:latin typeface="+mn-lt"/>
                <a:ea typeface="Verdana" panose="020B0604030504040204" pitchFamily="34" charset="0"/>
                <a:cs typeface="Verdana" panose="020B0604030504040204" pitchFamily="34" charset="0"/>
              </a:rPr>
              <a:t>https://setis.ec.europa.eu</a:t>
            </a:r>
            <a:endParaRPr lang="en-GB" sz="1300" b="1" dirty="0" smtClean="0">
              <a:solidFill>
                <a:schemeClr val="tx1"/>
              </a:solidFill>
              <a:latin typeface="+mn-lt"/>
              <a:ea typeface="Verdana" panose="020B0604030504040204" pitchFamily="34" charset="0"/>
              <a:cs typeface="Verdana" panose="020B0604030504040204" pitchFamily="34" charset="0"/>
            </a:endParaRPr>
          </a:p>
          <a:p>
            <a:pPr marL="285750" indent="-285750" algn="just">
              <a:spcAft>
                <a:spcPts val="1800"/>
              </a:spcAft>
              <a:buFont typeface="Arial" panose="020B0604020202020204" pitchFamily="34" charset="0"/>
              <a:buChar char="•"/>
            </a:pPr>
            <a:r>
              <a:rPr lang="en-GB" sz="1300" b="1" dirty="0" smtClean="0">
                <a:solidFill>
                  <a:schemeClr val="tx1"/>
                </a:solidFill>
                <a:latin typeface="+mn-lt"/>
                <a:ea typeface="Verdana" panose="020B0604030504040204" pitchFamily="34" charset="0"/>
                <a:cs typeface="Verdana" panose="020B0604030504040204" pitchFamily="34" charset="0"/>
              </a:rPr>
              <a:t>R&amp;I progress in the EU's energy sector</a:t>
            </a:r>
            <a:r>
              <a:rPr lang="en-GB" sz="1300" dirty="0" smtClean="0">
                <a:solidFill>
                  <a:schemeClr val="tx1"/>
                </a:solidFill>
                <a:latin typeface="+mn-lt"/>
                <a:ea typeface="Verdana" panose="020B0604030504040204" pitchFamily="34" charset="0"/>
                <a:cs typeface="Verdana" panose="020B0604030504040204" pitchFamily="34" charset="0"/>
              </a:rPr>
              <a:t> – inputs to the </a:t>
            </a:r>
            <a:r>
              <a:rPr lang="en-GB" sz="1300" b="1" dirty="0" smtClean="0">
                <a:solidFill>
                  <a:schemeClr val="tx1"/>
                </a:solidFill>
                <a:latin typeface="+mn-lt"/>
                <a:ea typeface="Verdana" panose="020B0604030504040204" pitchFamily="34" charset="0"/>
                <a:cs typeface="Verdana" panose="020B0604030504040204" pitchFamily="34" charset="0"/>
              </a:rPr>
              <a:t>State of the Energy Union </a:t>
            </a:r>
            <a:r>
              <a:rPr lang="en-GB" sz="1300" dirty="0" smtClean="0">
                <a:solidFill>
                  <a:schemeClr val="tx1"/>
                </a:solidFill>
                <a:latin typeface="+mn-lt"/>
                <a:ea typeface="Verdana" panose="020B0604030504040204" pitchFamily="34" charset="0"/>
                <a:cs typeface="Verdana" panose="020B0604030504040204" pitchFamily="34" charset="0"/>
              </a:rPr>
              <a:t>annual reports</a:t>
            </a:r>
            <a:endParaRPr lang="en-US" sz="1300" dirty="0" smtClean="0">
              <a:solidFill>
                <a:schemeClr val="tx1"/>
              </a:solidFill>
              <a:latin typeface="+mn-lt"/>
              <a:ea typeface="Verdana" panose="020B0604030504040204" pitchFamily="34" charset="0"/>
              <a:cs typeface="Verdana" panose="020B0604030504040204" pitchFamily="34" charset="0"/>
            </a:endParaRPr>
          </a:p>
          <a:p>
            <a:endParaRPr lang="en-US" sz="1300" dirty="0" smtClean="0">
              <a:solidFill>
                <a:schemeClr val="tx1"/>
              </a:solidFill>
              <a:latin typeface="+mn-lt"/>
              <a:ea typeface="Verdana" panose="020B0604030504040204" pitchFamily="34" charset="0"/>
              <a:cs typeface="Verdana" panose="020B0604030504040204" pitchFamily="34" charset="0"/>
            </a:endParaRPr>
          </a:p>
          <a:p>
            <a:endParaRPr lang="en-GB" sz="1300" dirty="0">
              <a:solidFill>
                <a:schemeClr val="tx1"/>
              </a:solidFill>
              <a:latin typeface="+mn-lt"/>
              <a:ea typeface="Verdana" panose="020B0604030504040204" pitchFamily="34" charset="0"/>
              <a:cs typeface="Verdana" panose="020B0604030504040204" pitchFamily="34" charset="0"/>
            </a:endParaRPr>
          </a:p>
          <a:p>
            <a:r>
              <a:rPr lang="en-GB" sz="1300" dirty="0">
                <a:solidFill>
                  <a:schemeClr val="tx1"/>
                </a:solidFill>
                <a:latin typeface="+mn-lt"/>
                <a:ea typeface="Verdana" panose="020B0604030504040204" pitchFamily="34" charset="0"/>
                <a:cs typeface="Verdana" panose="020B0604030504040204" pitchFamily="34" charset="0"/>
              </a:rPr>
              <a:t>The JRC carries out research in the areas of energy efficiency, low-carbon economy and sustainable transport and fuels in support of Commission's transition to a secure, competitive and low-carbon economy.</a:t>
            </a:r>
            <a:endParaRPr lang="nl-NL" sz="1300" dirty="0">
              <a:solidFill>
                <a:schemeClr val="tx1"/>
              </a:solidFill>
              <a:latin typeface="+mn-lt"/>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17</a:t>
            </a:fld>
            <a:endParaRPr lang="nl-NL"/>
          </a:p>
        </p:txBody>
      </p:sp>
    </p:spTree>
    <p:extLst>
      <p:ext uri="{BB962C8B-B14F-4D97-AF65-F5344CB8AC3E}">
        <p14:creationId xmlns:p14="http://schemas.microsoft.com/office/powerpoint/2010/main" val="3365166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47" kern="1200" dirty="0" smtClean="0">
                <a:solidFill>
                  <a:schemeClr val="tx1"/>
                </a:solidFill>
                <a:effectLst/>
                <a:latin typeface="+mn-lt"/>
                <a:ea typeface="+mn-ea"/>
                <a:cs typeface="+mn-cs"/>
              </a:rPr>
              <a:t> Synchronisation of the Baltic States’ power system with the EU</a:t>
            </a:r>
          </a:p>
          <a:p>
            <a:r>
              <a:rPr lang="en-GB" sz="1247" kern="1200" dirty="0" smtClean="0">
                <a:solidFill>
                  <a:schemeClr val="tx1"/>
                </a:solidFill>
                <a:effectLst/>
                <a:latin typeface="+mn-lt"/>
                <a:ea typeface="+mn-ea"/>
                <a:cs typeface="+mn-cs"/>
              </a:rPr>
              <a:t>&gt; The JRC has been analysing the impact of the various potential scenarios agreed by the Baltic Energy Market Interconnection Plan (BEMIP) for de-synchronising the Baltic grid from the Integrated Power System of Russia and Belarus. The aim is to remove the energy isolation of the Baltic States from the rest of the EU and connect their power systems with systems using the same technical standards and developing in the same European legal framework as well as strengthen energy security in the region.</a:t>
            </a:r>
            <a:endParaRPr lang="en-GB"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18</a:t>
            </a:fld>
            <a:endParaRPr lang="nl-NL"/>
          </a:p>
        </p:txBody>
      </p:sp>
    </p:spTree>
    <p:extLst>
      <p:ext uri="{BB962C8B-B14F-4D97-AF65-F5344CB8AC3E}">
        <p14:creationId xmlns:p14="http://schemas.microsoft.com/office/powerpoint/2010/main" val="3446868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The Covenant of Mayors is an ambitious initiative of the European Commission that gives the lead to Europe’s pioneering cities to mitigate climate change through the implementation of intelligent local sustainable energy policies that create stable local jobs, increase citizens’ quality of life and address crucial social issues.</a:t>
            </a:r>
          </a:p>
          <a:p>
            <a:endParaRPr lang="en-GB" sz="1300" dirty="0"/>
          </a:p>
          <a:p>
            <a:r>
              <a:rPr lang="en-GB" sz="1300" dirty="0"/>
              <a:t>The JRC has provided scientific and technical support to this initiative since its launch, based on its expertise in both fields, sustainable energy and climate mitigation. It has, for instance, developed the methodology and guidelines for setting up local greenhouse gas inventories and defining appropriate sustainable energy actions for the signatories.</a:t>
            </a:r>
          </a:p>
          <a:p>
            <a:endParaRPr lang="en-GB" sz="1300" dirty="0"/>
          </a:p>
          <a:p>
            <a:r>
              <a:rPr lang="en-GB" sz="1300" dirty="0"/>
              <a:t>The JRC has also defined the monitoring methodology for assessing the signatories' progress towards their targets and has supported them in their efforts to increase their capacity and operational performance. </a:t>
            </a:r>
          </a:p>
          <a:p>
            <a:endParaRPr lang="en-GB" sz="1300" dirty="0"/>
          </a:p>
          <a:p>
            <a:r>
              <a:rPr lang="en-GB" sz="1300" dirty="0"/>
              <a:t>The JRC is also responsible for the review and analysis of the submitted Sustainable Energy Action Plans and emission inventories of the </a:t>
            </a:r>
            <a:r>
              <a:rPr lang="en-GB" sz="1300" dirty="0" err="1"/>
              <a:t>CoM</a:t>
            </a:r>
            <a:r>
              <a:rPr lang="en-GB" sz="1300" dirty="0"/>
              <a:t> signatories.</a:t>
            </a:r>
          </a:p>
          <a:p>
            <a:endParaRPr lang="en-GB" sz="1300" dirty="0"/>
          </a:p>
          <a:p>
            <a:r>
              <a:rPr lang="en-GB" sz="1300" dirty="0"/>
              <a:t>In addition, JRC scientists operate a helpdesk service to the signatories, aimed at increasing their capacity and operational performance.</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19</a:t>
            </a:fld>
            <a:endParaRPr lang="nl-NL"/>
          </a:p>
        </p:txBody>
      </p:sp>
    </p:spTree>
    <p:extLst>
      <p:ext uri="{BB962C8B-B14F-4D97-AF65-F5344CB8AC3E}">
        <p14:creationId xmlns:p14="http://schemas.microsoft.com/office/powerpoint/2010/main" val="2458636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0336" rtl="0" eaLnBrk="1" fontAlgn="auto" latinLnBrk="0" hangingPunct="1">
              <a:lnSpc>
                <a:spcPct val="100000"/>
              </a:lnSpc>
              <a:spcBef>
                <a:spcPts val="0"/>
              </a:spcBef>
              <a:spcAft>
                <a:spcPts val="0"/>
              </a:spcAft>
              <a:buClrTx/>
              <a:buSzTx/>
              <a:buFontTx/>
              <a:buNone/>
              <a:tabLst/>
              <a:defRPr/>
            </a:pPr>
            <a:r>
              <a:rPr lang="en-US" sz="1400" dirty="0" smtClean="0"/>
              <a:t>Today Society is facing many challenges, from energy to migration, and food to environment….these are complex challenges in a changing world</a:t>
            </a:r>
            <a:endParaRPr lang="en-GB" sz="1400" dirty="0" smtClean="0"/>
          </a:p>
          <a:p>
            <a:pPr marL="0" indent="0">
              <a:buNone/>
            </a:pPr>
            <a:endParaRPr lang="en-GB" sz="1400" baseline="0" dirty="0" smtClean="0"/>
          </a:p>
          <a:p>
            <a:pPr marL="0" indent="0">
              <a:buNone/>
            </a:pPr>
            <a:r>
              <a:rPr lang="en-GB" sz="1400" baseline="0" dirty="0" smtClean="0"/>
              <a:t>Today more than ever we need sound evidence to support policy, especially in the so called "post fact world" </a:t>
            </a:r>
          </a:p>
          <a:p>
            <a:pPr marL="0" indent="0">
              <a:buNone/>
            </a:pPr>
            <a:endParaRPr lang="en-GB" sz="1400" baseline="0" dirty="0" smtClean="0"/>
          </a:p>
          <a:p>
            <a:pPr marL="0" indent="0">
              <a:buNone/>
            </a:pPr>
            <a:r>
              <a:rPr lang="en-GB" sz="1400" baseline="0" dirty="0" smtClean="0"/>
              <a:t>As a strategic partner at the core of the Commission the JRC is co-designing its work programme with policy DGs and or member states.</a:t>
            </a:r>
          </a:p>
          <a:p>
            <a:pPr marL="0" indent="0">
              <a:buNone/>
            </a:pPr>
            <a:endParaRPr lang="en-GB" sz="1400" baseline="0" dirty="0" smtClean="0"/>
          </a:p>
          <a:p>
            <a:pPr marL="0" indent="0">
              <a:buNone/>
            </a:pPr>
            <a:r>
              <a:rPr lang="en-GB" sz="1400" baseline="0" dirty="0" smtClean="0"/>
              <a:t>Our new vision makes clear that we are moving beyond knowledge production to include  management and sense-making. </a:t>
            </a:r>
          </a:p>
          <a:p>
            <a:pPr marL="0" indent="0">
              <a:buNone/>
            </a:pPr>
            <a:r>
              <a:rPr lang="en-GB" sz="1400" baseline="0" dirty="0" smtClean="0"/>
              <a:t>We now have dedicated KM teams.</a:t>
            </a:r>
          </a:p>
          <a:p>
            <a:pPr marL="0" indent="0">
              <a:buNone/>
            </a:pPr>
            <a:r>
              <a:rPr lang="en-GB" sz="1400" baseline="0" dirty="0" smtClean="0"/>
              <a:t>We are in the fortunate position of being a research institute inside the executive arm of the EU,  able to participate in policymaking discussions. We have +2000 scientists and we cover many scientific disciplines + support almost all EU policies.</a:t>
            </a:r>
          </a:p>
          <a:p>
            <a:pPr marL="0" indent="0">
              <a:buNone/>
            </a:pPr>
            <a:r>
              <a:rPr lang="en-GB" sz="1400" baseline="0" dirty="0" smtClean="0"/>
              <a:t>This gives us the role to connect disciplines and policies and talk directly to policymakers.</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a:t>
            </a:fld>
            <a:endParaRPr lang="nl-NL"/>
          </a:p>
        </p:txBody>
      </p:sp>
    </p:spTree>
    <p:extLst>
      <p:ext uri="{BB962C8B-B14F-4D97-AF65-F5344CB8AC3E}">
        <p14:creationId xmlns:p14="http://schemas.microsoft.com/office/powerpoint/2010/main" val="32144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47" kern="1200" dirty="0" smtClean="0">
                <a:solidFill>
                  <a:schemeClr val="tx1"/>
                </a:solidFill>
                <a:effectLst/>
                <a:latin typeface="+mn-lt"/>
                <a:ea typeface="+mn-ea"/>
                <a:cs typeface="+mn-cs"/>
              </a:rPr>
              <a:t>A key component of JRC's nuclear strategy is the scientific/technical support to nuclear regulators at European (</a:t>
            </a:r>
            <a:r>
              <a:rPr lang="en-GB" sz="1247" kern="1200" dirty="0" err="1" smtClean="0">
                <a:solidFill>
                  <a:schemeClr val="tx1"/>
                </a:solidFill>
                <a:effectLst/>
                <a:latin typeface="+mn-lt"/>
                <a:ea typeface="+mn-ea"/>
                <a:cs typeface="+mn-cs"/>
              </a:rPr>
              <a:t>Euratom</a:t>
            </a:r>
            <a:r>
              <a:rPr lang="en-GB" sz="1247" kern="1200" dirty="0" smtClean="0">
                <a:solidFill>
                  <a:schemeClr val="tx1"/>
                </a:solidFill>
                <a:effectLst/>
                <a:latin typeface="+mn-lt"/>
                <a:ea typeface="+mn-ea"/>
                <a:cs typeface="+mn-cs"/>
              </a:rPr>
              <a:t>, via DG ENER) and international level (IAEA). This includes technical developments and operational support to inspection activities, such as the quantitative assay of nuclear materials at fuel cycle installations, independently of the operators.</a:t>
            </a:r>
            <a:endParaRPr lang="nl-NL" sz="1247" kern="1200" dirty="0" smtClean="0">
              <a:solidFill>
                <a:schemeClr val="tx1"/>
              </a:solidFill>
              <a:effectLst/>
              <a:latin typeface="+mn-lt"/>
              <a:ea typeface="+mn-ea"/>
              <a:cs typeface="+mn-cs"/>
            </a:endParaRPr>
          </a:p>
          <a:p>
            <a:r>
              <a:rPr lang="en-GB" sz="1247" kern="1200" dirty="0" smtClean="0">
                <a:solidFill>
                  <a:schemeClr val="tx1"/>
                </a:solidFill>
                <a:effectLst/>
                <a:latin typeface="+mn-lt"/>
                <a:ea typeface="+mn-ea"/>
                <a:cs typeface="+mn-cs"/>
              </a:rPr>
              <a:t>Within the EU's CBRN Action Plan, the EUSECTRA training centre (</a:t>
            </a:r>
            <a:r>
              <a:rPr lang="en-GB" sz="1247" kern="1200" dirty="0" err="1" smtClean="0">
                <a:solidFill>
                  <a:schemeClr val="tx1"/>
                </a:solidFill>
                <a:effectLst/>
                <a:latin typeface="+mn-lt"/>
                <a:ea typeface="+mn-ea"/>
                <a:cs typeface="+mn-cs"/>
              </a:rPr>
              <a:t>EUropean</a:t>
            </a:r>
            <a:r>
              <a:rPr lang="en-GB" sz="1247" kern="1200" dirty="0" smtClean="0">
                <a:solidFill>
                  <a:schemeClr val="tx1"/>
                </a:solidFill>
                <a:effectLst/>
                <a:latin typeface="+mn-lt"/>
                <a:ea typeface="+mn-ea"/>
                <a:cs typeface="+mn-cs"/>
              </a:rPr>
              <a:t> nuclear </a:t>
            </a:r>
            <a:r>
              <a:rPr lang="en-GB" sz="1247" kern="1200" dirty="0" err="1" smtClean="0">
                <a:solidFill>
                  <a:schemeClr val="tx1"/>
                </a:solidFill>
                <a:effectLst/>
                <a:latin typeface="+mn-lt"/>
                <a:ea typeface="+mn-ea"/>
                <a:cs typeface="+mn-cs"/>
              </a:rPr>
              <a:t>SECurity</a:t>
            </a:r>
            <a:r>
              <a:rPr lang="en-GB" sz="1247" kern="1200" dirty="0" smtClean="0">
                <a:solidFill>
                  <a:schemeClr val="tx1"/>
                </a:solidFill>
                <a:effectLst/>
                <a:latin typeface="+mn-lt"/>
                <a:ea typeface="+mn-ea"/>
                <a:cs typeface="+mn-cs"/>
              </a:rPr>
              <a:t> </a:t>
            </a:r>
            <a:r>
              <a:rPr lang="en-GB" sz="1247" kern="1200" dirty="0" err="1" smtClean="0">
                <a:solidFill>
                  <a:schemeClr val="tx1"/>
                </a:solidFill>
                <a:effectLst/>
                <a:latin typeface="+mn-lt"/>
                <a:ea typeface="+mn-ea"/>
                <a:cs typeface="+mn-cs"/>
              </a:rPr>
              <a:t>TRAining</a:t>
            </a:r>
            <a:r>
              <a:rPr lang="en-GB" sz="1247" kern="1200" dirty="0" smtClean="0">
                <a:solidFill>
                  <a:schemeClr val="tx1"/>
                </a:solidFill>
                <a:effectLst/>
                <a:latin typeface="+mn-lt"/>
                <a:ea typeface="+mn-ea"/>
                <a:cs typeface="+mn-cs"/>
              </a:rPr>
              <a:t> centre) was set up at JRC in order to train national security personnel and nuclear inspectors on the detection and identification of nuclear materials, at EU level and internationally. Training courses are based on the use of a wide range of uranium and plutonium samples for realistic training scenarios. </a:t>
            </a:r>
            <a:endParaRPr lang="nl-NL" sz="1247" kern="1200" dirty="0" smtClean="0">
              <a:solidFill>
                <a:schemeClr val="tx1"/>
              </a:solidFill>
              <a:effectLst/>
              <a:latin typeface="+mn-lt"/>
              <a:ea typeface="+mn-ea"/>
              <a:cs typeface="+mn-cs"/>
            </a:endParaRPr>
          </a:p>
          <a:p>
            <a:r>
              <a:rPr lang="en-GB" sz="1247" kern="1200" dirty="0" smtClean="0">
                <a:solidFill>
                  <a:schemeClr val="tx1"/>
                </a:solidFill>
                <a:effectLst/>
                <a:latin typeface="+mn-lt"/>
                <a:ea typeface="+mn-ea"/>
                <a:cs typeface="+mn-cs"/>
              </a:rPr>
              <a:t>The JRC has also developed methods for investigation of seized materials and developed response plans for incidents involving nuclear material. JRC has a team on standby at all times to respond immediately to a seizure of nuclear materials. Scientists working in sophisticated laboratories contribute to the development of specific expertise in the analysis of seized nuclear material by forensic methods.</a:t>
            </a:r>
            <a:endParaRPr lang="nl-NL" sz="1247" kern="1200" dirty="0" smtClean="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20</a:t>
            </a:fld>
            <a:endParaRPr lang="nl-NL"/>
          </a:p>
        </p:txBody>
      </p:sp>
    </p:spTree>
    <p:extLst>
      <p:ext uri="{BB962C8B-B14F-4D97-AF65-F5344CB8AC3E}">
        <p14:creationId xmlns:p14="http://schemas.microsoft.com/office/powerpoint/2010/main" val="89221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47" kern="1200" dirty="0" smtClean="0">
                <a:solidFill>
                  <a:schemeClr val="tx1"/>
                </a:solidFill>
                <a:effectLst/>
                <a:latin typeface="+mn-lt"/>
                <a:ea typeface="+mn-ea"/>
                <a:cs typeface="+mn-cs"/>
              </a:rPr>
              <a:t>A new </a:t>
            </a:r>
            <a:r>
              <a:rPr lang="fr-FR" sz="1247" kern="1200" dirty="0" err="1" smtClean="0">
                <a:solidFill>
                  <a:schemeClr val="tx1"/>
                </a:solidFill>
                <a:effectLst/>
                <a:latin typeface="+mn-lt"/>
                <a:ea typeface="+mn-ea"/>
                <a:cs typeface="+mn-cs"/>
              </a:rPr>
              <a:t>policy</a:t>
            </a:r>
            <a:r>
              <a:rPr lang="fr-FR" sz="1247" kern="1200" dirty="0" smtClean="0">
                <a:solidFill>
                  <a:schemeClr val="tx1"/>
                </a:solidFill>
                <a:effectLst/>
                <a:latin typeface="+mn-lt"/>
                <a:ea typeface="+mn-ea"/>
                <a:cs typeface="+mn-cs"/>
              </a:rPr>
              <a:t> on migration. </a:t>
            </a:r>
            <a:r>
              <a:rPr lang="fr-FR" sz="1247" kern="1200" dirty="0" err="1" smtClean="0">
                <a:solidFill>
                  <a:schemeClr val="tx1"/>
                </a:solidFill>
                <a:effectLst/>
                <a:latin typeface="+mn-lt"/>
                <a:ea typeface="+mn-ea"/>
                <a:cs typeface="+mn-cs"/>
              </a:rPr>
              <a:t>Through</a:t>
            </a:r>
            <a:r>
              <a:rPr lang="fr-FR" sz="1247" kern="1200" dirty="0" smtClean="0">
                <a:solidFill>
                  <a:schemeClr val="tx1"/>
                </a:solidFill>
                <a:effectLst/>
                <a:latin typeface="+mn-lt"/>
                <a:ea typeface="+mn-ea"/>
                <a:cs typeface="+mn-cs"/>
              </a:rPr>
              <a:t> the </a:t>
            </a:r>
            <a:r>
              <a:rPr lang="fr-FR" sz="1247" kern="1200" dirty="0" err="1" smtClean="0">
                <a:solidFill>
                  <a:schemeClr val="tx1"/>
                </a:solidFill>
                <a:effectLst/>
                <a:latin typeface="+mn-lt"/>
                <a:ea typeface="+mn-ea"/>
                <a:cs typeface="+mn-cs"/>
              </a:rPr>
              <a:t>Knowledge</a:t>
            </a:r>
            <a:r>
              <a:rPr lang="fr-FR" sz="1247" kern="1200" dirty="0" smtClean="0">
                <a:solidFill>
                  <a:schemeClr val="tx1"/>
                </a:solidFill>
                <a:effectLst/>
                <a:latin typeface="+mn-lt"/>
                <a:ea typeface="+mn-ea"/>
                <a:cs typeface="+mn-cs"/>
              </a:rPr>
              <a:t> Centre for Migration and </a:t>
            </a:r>
            <a:r>
              <a:rPr lang="fr-FR" sz="1247" kern="1200" dirty="0" err="1" smtClean="0">
                <a:solidFill>
                  <a:schemeClr val="tx1"/>
                </a:solidFill>
                <a:effectLst/>
                <a:latin typeface="+mn-lt"/>
                <a:ea typeface="+mn-ea"/>
                <a:cs typeface="+mn-cs"/>
              </a:rPr>
              <a:t>Demography</a:t>
            </a:r>
            <a:r>
              <a:rPr lang="fr-FR" sz="1247" kern="1200" dirty="0" smtClean="0">
                <a:solidFill>
                  <a:schemeClr val="tx1"/>
                </a:solidFill>
                <a:effectLst/>
                <a:latin typeface="+mn-lt"/>
                <a:ea typeface="+mn-ea"/>
                <a:cs typeface="+mn-cs"/>
              </a:rPr>
              <a:t>, the JRC </a:t>
            </a:r>
            <a:r>
              <a:rPr lang="fr-FR" sz="1247" kern="1200" dirty="0" err="1" smtClean="0">
                <a:solidFill>
                  <a:schemeClr val="tx1"/>
                </a:solidFill>
                <a:effectLst/>
                <a:latin typeface="+mn-lt"/>
                <a:ea typeface="+mn-ea"/>
                <a:cs typeface="+mn-cs"/>
              </a:rPr>
              <a:t>is</a:t>
            </a:r>
            <a:r>
              <a:rPr lang="fr-FR" sz="1247" kern="1200" dirty="0" smtClean="0">
                <a:solidFill>
                  <a:schemeClr val="tx1"/>
                </a:solidFill>
                <a:effectLst/>
                <a:latin typeface="+mn-lt"/>
                <a:ea typeface="+mn-ea"/>
                <a:cs typeface="+mn-cs"/>
              </a:rPr>
              <a:t> building a </a:t>
            </a:r>
            <a:r>
              <a:rPr lang="fr-FR" sz="1247" kern="1200" dirty="0" err="1" smtClean="0">
                <a:solidFill>
                  <a:schemeClr val="tx1"/>
                </a:solidFill>
                <a:effectLst/>
                <a:latin typeface="+mn-lt"/>
                <a:ea typeface="+mn-ea"/>
                <a:cs typeface="+mn-cs"/>
              </a:rPr>
              <a:t>stronger</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evidence</a:t>
            </a:r>
            <a:r>
              <a:rPr lang="fr-FR" sz="1247" kern="1200" dirty="0" smtClean="0">
                <a:solidFill>
                  <a:schemeClr val="tx1"/>
                </a:solidFill>
                <a:effectLst/>
                <a:latin typeface="+mn-lt"/>
                <a:ea typeface="+mn-ea"/>
                <a:cs typeface="+mn-cs"/>
              </a:rPr>
              <a:t> base for </a:t>
            </a:r>
            <a:r>
              <a:rPr lang="fr-FR" sz="1247" kern="1200" dirty="0" err="1" smtClean="0">
                <a:solidFill>
                  <a:schemeClr val="tx1"/>
                </a:solidFill>
                <a:effectLst/>
                <a:latin typeface="+mn-lt"/>
                <a:ea typeface="+mn-ea"/>
                <a:cs typeface="+mn-cs"/>
              </a:rPr>
              <a:t>policy</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making</a:t>
            </a:r>
            <a:endParaRPr lang="fr-FR" sz="1247" kern="1200" dirty="0" smtClean="0">
              <a:solidFill>
                <a:schemeClr val="tx1"/>
              </a:solidFill>
              <a:effectLst/>
              <a:latin typeface="+mn-lt"/>
              <a:ea typeface="+mn-ea"/>
              <a:cs typeface="+mn-cs"/>
            </a:endParaRPr>
          </a:p>
          <a:p>
            <a:endParaRPr lang="fr-FR" sz="1247" kern="1200" dirty="0" smtClean="0">
              <a:solidFill>
                <a:schemeClr val="tx1"/>
              </a:solidFill>
              <a:effectLst/>
              <a:latin typeface="+mn-lt"/>
              <a:ea typeface="+mn-ea"/>
              <a:cs typeface="+mn-cs"/>
            </a:endParaRPr>
          </a:p>
          <a:p>
            <a:r>
              <a:rPr lang="en-GB" sz="1300" dirty="0" smtClean="0"/>
              <a:t>The </a:t>
            </a:r>
            <a:r>
              <a:rPr lang="en-GB" sz="1300" dirty="0"/>
              <a:t>European Commission's agenda on migration sets out a European response combining internal and external policies, making the best use of EU agencies and tools and involving all actors; EU countries and institutions, international organisations, civil society as well as partners outside the EU. The JRC supports the Commission in its work in this area through its research on crisis management, surveillance, transport safety and security and antifraud.</a:t>
            </a:r>
          </a:p>
        </p:txBody>
      </p:sp>
      <p:sp>
        <p:nvSpPr>
          <p:cNvPr id="4" name="Slide Number Placeholder 3"/>
          <p:cNvSpPr>
            <a:spLocks noGrp="1"/>
          </p:cNvSpPr>
          <p:nvPr>
            <p:ph type="sldNum" sz="quarter" idx="10"/>
          </p:nvPr>
        </p:nvSpPr>
        <p:spPr/>
        <p:txBody>
          <a:bodyPr/>
          <a:lstStyle/>
          <a:p>
            <a:fld id="{FE2E1E03-196A-5B46-BE35-1FC3D54EF4A2}" type="slidenum">
              <a:rPr lang="nl-NL" smtClean="0"/>
              <a:t>21</a:t>
            </a:fld>
            <a:endParaRPr lang="nl-NL"/>
          </a:p>
        </p:txBody>
      </p:sp>
    </p:spTree>
    <p:extLst>
      <p:ext uri="{BB962C8B-B14F-4D97-AF65-F5344CB8AC3E}">
        <p14:creationId xmlns:p14="http://schemas.microsoft.com/office/powerpoint/2010/main" val="1762946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Building on its strong record of international cooperation, the EU needs a strong common foreign policy to anticipate events early and identify common responses. In bringing together more effectively its different policies and tools that contribute to Europe's external action, the European Commission can respond to global challenges and project its values worldwide. The JRC carries out research in support of such policies in the areas of global safety and security, crisis management, disaster risk reduction and monitoring natural and man-made hazards.</a:t>
            </a:r>
          </a:p>
          <a:p>
            <a:r>
              <a:rPr lang="en-GB" dirty="0" smtClean="0"/>
              <a:t/>
            </a:r>
            <a:br>
              <a:rPr lang="en-GB" dirty="0" smtClean="0"/>
            </a:b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22</a:t>
            </a:fld>
            <a:endParaRPr lang="nl-NL"/>
          </a:p>
        </p:txBody>
      </p:sp>
    </p:spTree>
    <p:extLst>
      <p:ext uri="{BB962C8B-B14F-4D97-AF65-F5344CB8AC3E}">
        <p14:creationId xmlns:p14="http://schemas.microsoft.com/office/powerpoint/2010/main" val="3221021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Secure, affordable and climate-friendly energy is a key priority of the European Commission, as its role during the Paris climate conference (COP21) clearly demonstrated. The JRC carries out research in the areas of energy efficiency, low-carbon economy and sustainable transport and fuels in support of Commission's transition to a secure, competitive and low-carbon economy</a:t>
            </a:r>
            <a:r>
              <a:rPr lang="en-GB" sz="1300" dirty="0" smtClean="0"/>
              <a:t>.</a:t>
            </a:r>
          </a:p>
          <a:p>
            <a:endParaRPr lang="en-US" sz="1300" dirty="0" smtClean="0"/>
          </a:p>
          <a:p>
            <a:r>
              <a:rPr lang="en-US" sz="1300" dirty="0" smtClean="0"/>
              <a:t>The vehicle</a:t>
            </a:r>
            <a:r>
              <a:rPr lang="en-US" sz="1300" baseline="0" dirty="0" smtClean="0"/>
              <a:t> emissions laboratories shown here comprise several testing facilities equipped to measure environmental performance, energy </a:t>
            </a:r>
            <a:r>
              <a:rPr lang="en-US" sz="1300" baseline="0" dirty="0" err="1" smtClean="0"/>
              <a:t>efficiencyamd</a:t>
            </a:r>
            <a:r>
              <a:rPr lang="en-US" sz="1300" baseline="0" dirty="0" smtClean="0"/>
              <a:t> </a:t>
            </a:r>
            <a:r>
              <a:rPr lang="en-US" sz="1300" baseline="0" dirty="0" err="1" smtClean="0"/>
              <a:t>clectromagnetic</a:t>
            </a:r>
            <a:r>
              <a:rPr lang="en-US" sz="1300" baseline="0" dirty="0" smtClean="0"/>
              <a:t> emissions from a large range of vehicles.</a:t>
            </a:r>
          </a:p>
          <a:p>
            <a:endParaRPr lang="en-US" sz="1300" baseline="0" dirty="0" smtClean="0"/>
          </a:p>
          <a:p>
            <a:r>
              <a:rPr lang="en-US" sz="1300" baseline="0" dirty="0" smtClean="0"/>
              <a:t>The quantitative analysis of motor vehicle emissions is increasingly important for the development of effective European legislation.</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23</a:t>
            </a:fld>
            <a:endParaRPr lang="nl-NL"/>
          </a:p>
        </p:txBody>
      </p:sp>
    </p:spTree>
    <p:extLst>
      <p:ext uri="{BB962C8B-B14F-4D97-AF65-F5344CB8AC3E}">
        <p14:creationId xmlns:p14="http://schemas.microsoft.com/office/powerpoint/2010/main" val="3418420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913"/>
            <a:r>
              <a:rPr lang="en-GB" sz="1247" b="0" i="0" kern="1200" dirty="0" smtClean="0">
                <a:solidFill>
                  <a:schemeClr val="tx1"/>
                </a:solidFill>
                <a:effectLst/>
                <a:latin typeface="+mn-lt"/>
                <a:ea typeface="+mn-ea"/>
                <a:cs typeface="+mn-cs"/>
              </a:rPr>
              <a:t>Standards stimulate and enable innovation and competiveness in Europe, and are a key objective of the </a:t>
            </a:r>
            <a:r>
              <a:rPr lang="en-GB" sz="1247" b="0" i="0" u="none" strike="noStrike" kern="1200" dirty="0" smtClean="0">
                <a:solidFill>
                  <a:schemeClr val="tx1"/>
                </a:solidFill>
                <a:effectLst/>
                <a:latin typeface="+mn-lt"/>
                <a:ea typeface="+mn-ea"/>
                <a:cs typeface="+mn-cs"/>
                <a:hlinkClick r:id="rId3" tooltip="Commission's TTIP priority"/>
              </a:rPr>
              <a:t>EU-US Free Trade Agreement</a:t>
            </a:r>
            <a:r>
              <a:rPr lang="en-GB" sz="1247" b="0" i="0" kern="1200" dirty="0" smtClean="0">
                <a:solidFill>
                  <a:schemeClr val="tx1"/>
                </a:solidFill>
                <a:effectLst/>
                <a:latin typeface="+mn-lt"/>
                <a:ea typeface="+mn-ea"/>
                <a:cs typeface="+mn-cs"/>
              </a:rPr>
              <a:t>. Industry needs framework conditions which are the basis on which to invest, innovate and gain global market share in an increasingly competitive world. Standardisation brings efficiency and trust to industry and consumers. </a:t>
            </a:r>
            <a:r>
              <a:rPr lang="en-GB" sz="1247" b="0" i="0" kern="1200" smtClean="0">
                <a:solidFill>
                  <a:schemeClr val="tx1"/>
                </a:solidFill>
                <a:effectLst/>
                <a:latin typeface="+mn-lt"/>
                <a:ea typeface="+mn-ea"/>
                <a:cs typeface="+mn-cs"/>
              </a:rPr>
              <a:t>Across the JRC, three quarters of our work contributes to supporting the standardisation system in areas spanning from environmental monitoring to critical infrastructure protection and from food safety to nuclear safety and security.</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24</a:t>
            </a:fld>
            <a:endParaRPr lang="nl-NL"/>
          </a:p>
        </p:txBody>
      </p:sp>
    </p:spTree>
    <p:extLst>
      <p:ext uri="{BB962C8B-B14F-4D97-AF65-F5344CB8AC3E}">
        <p14:creationId xmlns:p14="http://schemas.microsoft.com/office/powerpoint/2010/main" val="37932484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To support the modernisation of EU air pollution and climate change legislations, the JRC is working to harmonise air and climate monitoring and modelling methodologies, to develop coherent greenhouse gas (GHG) and air pollutant emission inventories and projections, and to carry out econometric trend analyses and cost estimates of emission control options. In addition, the JRC performs much of its work in the context of international programmes that operate at the interface of science and policy, </a:t>
            </a:r>
            <a:r>
              <a:rPr lang="en-GB" sz="1300" dirty="0" err="1"/>
              <a:t>e.g</a:t>
            </a:r>
            <a:r>
              <a:rPr lang="en-GB" sz="1300" dirty="0"/>
              <a:t> the UN Convention on Long-range </a:t>
            </a:r>
            <a:r>
              <a:rPr lang="en-GB" sz="1300" dirty="0" err="1"/>
              <a:t>Transboundary</a:t>
            </a:r>
            <a:r>
              <a:rPr lang="en-GB" sz="1300" dirty="0"/>
              <a:t> Air Pollution (CLRTAP), and the </a:t>
            </a:r>
            <a:r>
              <a:rPr lang="en-GB" sz="1300" dirty="0" err="1"/>
              <a:t>Intergovernmetal</a:t>
            </a:r>
            <a:r>
              <a:rPr lang="en-GB" sz="1300" dirty="0"/>
              <a:t> Panel on Climate Change (IPCC).</a:t>
            </a:r>
          </a:p>
          <a:p>
            <a:endParaRPr lang="en-GB" sz="1300" dirty="0"/>
          </a:p>
          <a:p>
            <a:r>
              <a:rPr lang="en-GB" sz="1300" dirty="0"/>
              <a:t>The JRC supports several pieces of legislation including the </a:t>
            </a:r>
            <a:r>
              <a:rPr lang="en-GB" sz="1300" dirty="0">
                <a:hlinkClick r:id="rId3" tooltip="Water Framework Directive"/>
              </a:rPr>
              <a:t>Water Framework Directive (WFD</a:t>
            </a:r>
            <a:r>
              <a:rPr lang="en-GB" sz="1300" dirty="0"/>
              <a:t>) and its associated daughter Directives. In the context of the WFD, the JRC is actively involved in the </a:t>
            </a:r>
            <a:r>
              <a:rPr lang="en-GB" sz="1300" dirty="0">
                <a:hlinkClick r:id="rId4" tooltip="“Blueprint” initiative"/>
              </a:rPr>
              <a:t>Blueprint to safeguard Europe's water resources (the "Blueprint”)</a:t>
            </a:r>
            <a:r>
              <a:rPr lang="en-GB" sz="1300" dirty="0"/>
              <a:t> initiative. This initiative, which is part of the EU 2020 Strategy and the Resource Efficiency Roadmap, aims to ensure that good quality water is available in sufficient quantities for all legitimate uses.</a:t>
            </a:r>
          </a:p>
          <a:p>
            <a:endParaRPr lang="en-GB" sz="1300" dirty="0"/>
          </a:p>
          <a:p>
            <a:r>
              <a:rPr lang="en-GB" sz="1300" dirty="0"/>
              <a:t>The JRC provides scientific assessments to address societal and economic challenges deriving from the evolving vulnerability of the European and global water environment. In particular, it develops modelling tools to predict climate change impacts on water, assesses water governance in developing countries and carries out studies on the preservation of ecosystems.</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25</a:t>
            </a:fld>
            <a:endParaRPr lang="nl-NL"/>
          </a:p>
        </p:txBody>
      </p:sp>
    </p:spTree>
    <p:extLst>
      <p:ext uri="{BB962C8B-B14F-4D97-AF65-F5344CB8AC3E}">
        <p14:creationId xmlns:p14="http://schemas.microsoft.com/office/powerpoint/2010/main" val="3139689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Agricultural monitoring is carried out at the JRC mainly to distinguish, identify and measure the main crop production areas in Europe, estimate production early in the year and check the validity of farmers’ applications for EU subsidies. The European Commission uses satellite earth-observation data as a cost-efficient way of gathering the necessary monitoring information.</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26</a:t>
            </a:fld>
            <a:endParaRPr lang="nl-NL"/>
          </a:p>
        </p:txBody>
      </p:sp>
    </p:spTree>
    <p:extLst>
      <p:ext uri="{BB962C8B-B14F-4D97-AF65-F5344CB8AC3E}">
        <p14:creationId xmlns:p14="http://schemas.microsoft.com/office/powerpoint/2010/main" val="337840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Scientific knowledge and data are indispensable to the Common Fisheries Policy (CFP), because policy decisions have to be built on robust and sound knowledge about the level of exploitation that fish stocks can sustain as well as effects of fishing on marine ecosystems. From stock assessment and Management Strategy Evaluation (MSE) to fish habitat and genetics for fish traceability to aquaculture and economic analysis of the fisheries sector, </a:t>
            </a:r>
            <a:r>
              <a:rPr lang="en-GB" sz="1300" dirty="0">
                <a:hlinkClick r:id="rId3"/>
              </a:rPr>
              <a:t>JRC's research in this field </a:t>
            </a:r>
            <a:r>
              <a:rPr lang="en-GB" sz="1300" dirty="0"/>
              <a:t>contributes to sustainable fisheries management, supporting the European Commission scientifically in the implementation of the CFP.</a:t>
            </a:r>
          </a:p>
          <a:p>
            <a:r>
              <a:rPr lang="en-GB" u="none" strike="noStrike" dirty="0" smtClean="0">
                <a:effectLst/>
                <a:hlinkClick r:id="rId4"/>
              </a:rPr>
              <a:t/>
            </a:r>
            <a:br>
              <a:rPr lang="en-GB" u="none" strike="noStrike" dirty="0" smtClean="0">
                <a:effectLst/>
                <a:hlinkClick r:id="rId4"/>
              </a:rPr>
            </a:b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27</a:t>
            </a:fld>
            <a:endParaRPr lang="nl-NL"/>
          </a:p>
        </p:txBody>
      </p:sp>
    </p:spTree>
    <p:extLst>
      <p:ext uri="{BB962C8B-B14F-4D97-AF65-F5344CB8AC3E}">
        <p14:creationId xmlns:p14="http://schemas.microsoft.com/office/powerpoint/2010/main" val="1598936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47" kern="1200" dirty="0" smtClean="0">
                <a:solidFill>
                  <a:schemeClr val="tx1"/>
                </a:solidFill>
                <a:effectLst/>
                <a:latin typeface="+mn-lt"/>
                <a:ea typeface="+mn-ea"/>
                <a:cs typeface="+mn-cs"/>
              </a:rPr>
              <a:t>The JRC supports the design and implementation of territorial development policies and assesses their impacts. Our research is at the crossroads of EU regional, cohesion, research, innovation and industrial policies, and covers investment and innovation-driven territorial development, smart specialisation and territorial innovation ecosystems.  </a:t>
            </a:r>
          </a:p>
          <a:p>
            <a:endParaRPr lang="en-US" sz="1247" kern="1200" dirty="0" smtClean="0">
              <a:solidFill>
                <a:schemeClr val="tx1"/>
              </a:solidFill>
              <a:effectLst/>
              <a:latin typeface="+mn-lt"/>
              <a:ea typeface="+mn-ea"/>
              <a:cs typeface="+mn-cs"/>
            </a:endParaRPr>
          </a:p>
          <a:p>
            <a:r>
              <a:rPr lang="fr-FR" sz="1247" kern="1200" dirty="0" smtClean="0">
                <a:solidFill>
                  <a:schemeClr val="tx1"/>
                </a:solidFill>
                <a:effectLst/>
                <a:latin typeface="+mn-lt"/>
                <a:ea typeface="+mn-ea"/>
                <a:cs typeface="+mn-cs"/>
              </a:rPr>
              <a:t>Support to </a:t>
            </a:r>
            <a:r>
              <a:rPr lang="fr-FR" sz="1247" kern="1200" dirty="0" err="1" smtClean="0">
                <a:solidFill>
                  <a:schemeClr val="tx1"/>
                </a:solidFill>
                <a:effectLst/>
                <a:latin typeface="+mn-lt"/>
                <a:ea typeface="+mn-ea"/>
                <a:cs typeface="+mn-cs"/>
              </a:rPr>
              <a:t>regional</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policy</a:t>
            </a:r>
            <a:r>
              <a:rPr lang="fr-FR" sz="1247" kern="1200" dirty="0" smtClean="0">
                <a:solidFill>
                  <a:schemeClr val="tx1"/>
                </a:solidFill>
                <a:effectLst/>
                <a:latin typeface="+mn-lt"/>
                <a:ea typeface="+mn-ea"/>
                <a:cs typeface="+mn-cs"/>
              </a:rPr>
              <a:t> and territorial </a:t>
            </a:r>
            <a:r>
              <a:rPr lang="fr-FR" sz="1247" kern="1200" dirty="0" err="1" smtClean="0">
                <a:solidFill>
                  <a:schemeClr val="tx1"/>
                </a:solidFill>
                <a:effectLst/>
                <a:latin typeface="+mn-lt"/>
                <a:ea typeface="+mn-ea"/>
                <a:cs typeface="+mn-cs"/>
              </a:rPr>
              <a:t>growth</a:t>
            </a:r>
            <a:r>
              <a:rPr lang="fr-FR" sz="1247" kern="1200" dirty="0" smtClean="0">
                <a:solidFill>
                  <a:schemeClr val="tx1"/>
                </a:solidFill>
                <a:effectLst/>
                <a:latin typeface="+mn-lt"/>
                <a:ea typeface="+mn-ea"/>
                <a:cs typeface="+mn-cs"/>
              </a:rPr>
              <a:t>. The JRC has set up a </a:t>
            </a:r>
            <a:r>
              <a:rPr lang="fr-FR" sz="1247" kern="1200" dirty="0" err="1" smtClean="0">
                <a:solidFill>
                  <a:schemeClr val="tx1"/>
                </a:solidFill>
                <a:effectLst/>
                <a:latin typeface="+mn-lt"/>
                <a:ea typeface="+mn-ea"/>
                <a:cs typeface="+mn-cs"/>
              </a:rPr>
              <a:t>Knowledge</a:t>
            </a:r>
            <a:r>
              <a:rPr lang="fr-FR" sz="1247" kern="1200" dirty="0" smtClean="0">
                <a:solidFill>
                  <a:schemeClr val="tx1"/>
                </a:solidFill>
                <a:effectLst/>
                <a:latin typeface="+mn-lt"/>
                <a:ea typeface="+mn-ea"/>
                <a:cs typeface="+mn-cs"/>
              </a:rPr>
              <a:t> Centre for Territorial </a:t>
            </a:r>
            <a:r>
              <a:rPr lang="fr-FR" sz="1247" kern="1200" dirty="0" err="1" smtClean="0">
                <a:solidFill>
                  <a:schemeClr val="tx1"/>
                </a:solidFill>
                <a:effectLst/>
                <a:latin typeface="+mn-lt"/>
                <a:ea typeface="+mn-ea"/>
                <a:cs typeface="+mn-cs"/>
              </a:rPr>
              <a:t>Policies</a:t>
            </a:r>
            <a:r>
              <a:rPr lang="fr-FR" sz="1247" kern="1200" dirty="0" smtClean="0">
                <a:solidFill>
                  <a:schemeClr val="tx1"/>
                </a:solidFill>
                <a:effectLst/>
                <a:latin typeface="+mn-lt"/>
                <a:ea typeface="+mn-ea"/>
                <a:cs typeface="+mn-cs"/>
              </a:rPr>
              <a:t> to </a:t>
            </a:r>
            <a:r>
              <a:rPr lang="fr-FR" sz="1247" kern="1200" dirty="0" err="1" smtClean="0">
                <a:solidFill>
                  <a:schemeClr val="tx1"/>
                </a:solidFill>
                <a:effectLst/>
                <a:latin typeface="+mn-lt"/>
                <a:ea typeface="+mn-ea"/>
                <a:cs typeface="+mn-cs"/>
              </a:rPr>
              <a:t>provide</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demographic</a:t>
            </a:r>
            <a:r>
              <a:rPr lang="fr-FR" sz="1247" kern="1200" dirty="0" smtClean="0">
                <a:solidFill>
                  <a:schemeClr val="tx1"/>
                </a:solidFill>
                <a:effectLst/>
                <a:latin typeface="+mn-lt"/>
                <a:ea typeface="+mn-ea"/>
                <a:cs typeface="+mn-cs"/>
              </a:rPr>
              <a:t> and </a:t>
            </a:r>
            <a:r>
              <a:rPr lang="fr-FR" sz="1247" kern="1200" dirty="0" err="1" smtClean="0">
                <a:solidFill>
                  <a:schemeClr val="tx1"/>
                </a:solidFill>
                <a:effectLst/>
                <a:latin typeface="+mn-lt"/>
                <a:ea typeface="+mn-ea"/>
                <a:cs typeface="+mn-cs"/>
              </a:rPr>
              <a:t>economic</a:t>
            </a:r>
            <a:r>
              <a:rPr lang="fr-FR" sz="1247" kern="1200" dirty="0" smtClean="0">
                <a:solidFill>
                  <a:schemeClr val="tx1"/>
                </a:solidFill>
                <a:effectLst/>
                <a:latin typeface="+mn-lt"/>
                <a:ea typeface="+mn-ea"/>
                <a:cs typeface="+mn-cs"/>
              </a:rPr>
              <a:t> projections and alternative scenarios for </a:t>
            </a:r>
            <a:r>
              <a:rPr lang="fr-FR" sz="1247" kern="1200" dirty="0" err="1" smtClean="0">
                <a:solidFill>
                  <a:schemeClr val="tx1"/>
                </a:solidFill>
                <a:effectLst/>
                <a:latin typeface="+mn-lt"/>
                <a:ea typeface="+mn-ea"/>
                <a:cs typeface="+mn-cs"/>
              </a:rPr>
              <a:t>policies</a:t>
            </a:r>
            <a:r>
              <a:rPr lang="fr-FR" sz="1247" kern="1200" dirty="0" smtClean="0">
                <a:solidFill>
                  <a:schemeClr val="tx1"/>
                </a:solidFill>
                <a:effectLst/>
                <a:latin typeface="+mn-lt"/>
                <a:ea typeface="+mn-ea"/>
                <a:cs typeface="+mn-cs"/>
              </a:rPr>
              <a:t> and </a:t>
            </a:r>
            <a:r>
              <a:rPr lang="fr-FR" sz="1247" kern="1200" dirty="0" err="1" smtClean="0">
                <a:solidFill>
                  <a:schemeClr val="tx1"/>
                </a:solidFill>
                <a:effectLst/>
                <a:latin typeface="+mn-lt"/>
                <a:ea typeface="+mn-ea"/>
                <a:cs typeface="+mn-cs"/>
              </a:rPr>
              <a:t>investments</a:t>
            </a:r>
            <a:r>
              <a:rPr lang="fr-FR" sz="1247" kern="1200" dirty="0" smtClean="0">
                <a:solidFill>
                  <a:schemeClr val="tx1"/>
                </a:solidFill>
                <a:effectLst/>
                <a:latin typeface="+mn-lt"/>
                <a:ea typeface="+mn-ea"/>
                <a:cs typeface="+mn-cs"/>
              </a:rPr>
              <a:t>. It </a:t>
            </a:r>
            <a:r>
              <a:rPr lang="fr-FR" sz="1247" kern="1200" dirty="0" err="1" smtClean="0">
                <a:solidFill>
                  <a:schemeClr val="tx1"/>
                </a:solidFill>
                <a:effectLst/>
                <a:latin typeface="+mn-lt"/>
                <a:ea typeface="+mn-ea"/>
                <a:cs typeface="+mn-cs"/>
              </a:rPr>
              <a:t>also</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operates</a:t>
            </a:r>
            <a:r>
              <a:rPr lang="fr-FR" sz="1247" kern="1200" dirty="0" smtClean="0">
                <a:solidFill>
                  <a:schemeClr val="tx1"/>
                </a:solidFill>
                <a:effectLst/>
                <a:latin typeface="+mn-lt"/>
                <a:ea typeface="+mn-ea"/>
                <a:cs typeface="+mn-cs"/>
              </a:rPr>
              <a:t> the Smart </a:t>
            </a:r>
            <a:r>
              <a:rPr lang="fr-FR" sz="1247" kern="1200" dirty="0" err="1" smtClean="0">
                <a:solidFill>
                  <a:schemeClr val="tx1"/>
                </a:solidFill>
                <a:effectLst/>
                <a:latin typeface="+mn-lt"/>
                <a:ea typeface="+mn-ea"/>
                <a:cs typeface="+mn-cs"/>
              </a:rPr>
              <a:t>Specialisation</a:t>
            </a:r>
            <a:r>
              <a:rPr lang="fr-FR" sz="1247" kern="1200" dirty="0" smtClean="0">
                <a:solidFill>
                  <a:schemeClr val="tx1"/>
                </a:solidFill>
                <a:effectLst/>
                <a:latin typeface="+mn-lt"/>
                <a:ea typeface="+mn-ea"/>
                <a:cs typeface="+mn-cs"/>
              </a:rPr>
              <a:t> Platform </a:t>
            </a:r>
            <a:r>
              <a:rPr lang="fr-FR" sz="1247" kern="1200" dirty="0" err="1" smtClean="0">
                <a:solidFill>
                  <a:schemeClr val="tx1"/>
                </a:solidFill>
                <a:effectLst/>
                <a:latin typeface="+mn-lt"/>
                <a:ea typeface="+mn-ea"/>
                <a:cs typeface="+mn-cs"/>
              </a:rPr>
              <a:t>which</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provides</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professional</a:t>
            </a:r>
            <a:r>
              <a:rPr lang="fr-FR" sz="1247" kern="1200" dirty="0" smtClean="0">
                <a:solidFill>
                  <a:schemeClr val="tx1"/>
                </a:solidFill>
                <a:effectLst/>
                <a:latin typeface="+mn-lt"/>
                <a:ea typeface="+mn-ea"/>
                <a:cs typeface="+mn-cs"/>
              </a:rPr>
              <a:t> </a:t>
            </a:r>
            <a:r>
              <a:rPr lang="fr-FR" sz="1247" kern="1200" dirty="0" err="1" smtClean="0">
                <a:solidFill>
                  <a:schemeClr val="tx1"/>
                </a:solidFill>
                <a:effectLst/>
                <a:latin typeface="+mn-lt"/>
                <a:ea typeface="+mn-ea"/>
                <a:cs typeface="+mn-cs"/>
              </a:rPr>
              <a:t>advice</a:t>
            </a:r>
            <a:r>
              <a:rPr lang="fr-FR" sz="1247" kern="1200" dirty="0" smtClean="0">
                <a:solidFill>
                  <a:schemeClr val="tx1"/>
                </a:solidFill>
                <a:effectLst/>
                <a:latin typeface="+mn-lt"/>
                <a:ea typeface="+mn-ea"/>
                <a:cs typeface="+mn-cs"/>
              </a:rPr>
              <a:t> to </a:t>
            </a:r>
            <a:r>
              <a:rPr lang="fr-FR" sz="1247" kern="1200" dirty="0" err="1" smtClean="0">
                <a:solidFill>
                  <a:schemeClr val="tx1"/>
                </a:solidFill>
                <a:effectLst/>
                <a:latin typeface="+mn-lt"/>
                <a:ea typeface="+mn-ea"/>
                <a:cs typeface="+mn-cs"/>
              </a:rPr>
              <a:t>regions</a:t>
            </a:r>
            <a:r>
              <a:rPr lang="fr-FR" sz="1247" kern="1200" dirty="0" smtClean="0">
                <a:solidFill>
                  <a:schemeClr val="tx1"/>
                </a:solidFill>
                <a:effectLst/>
                <a:latin typeface="+mn-lt"/>
                <a:ea typeface="+mn-ea"/>
                <a:cs typeface="+mn-cs"/>
              </a:rPr>
              <a:t> on </a:t>
            </a:r>
            <a:r>
              <a:rPr lang="fr-FR" sz="1247" kern="1200" dirty="0" err="1" smtClean="0">
                <a:solidFill>
                  <a:schemeClr val="tx1"/>
                </a:solidFill>
                <a:effectLst/>
                <a:latin typeface="+mn-lt"/>
                <a:ea typeface="+mn-ea"/>
                <a:cs typeface="+mn-cs"/>
              </a:rPr>
              <a:t>research</a:t>
            </a:r>
            <a:r>
              <a:rPr lang="fr-FR" sz="1247" kern="1200" dirty="0" smtClean="0">
                <a:solidFill>
                  <a:schemeClr val="tx1"/>
                </a:solidFill>
                <a:effectLst/>
                <a:latin typeface="+mn-lt"/>
                <a:ea typeface="+mn-ea"/>
                <a:cs typeface="+mn-cs"/>
              </a:rPr>
              <a:t> and innovation </a:t>
            </a:r>
            <a:r>
              <a:rPr lang="fr-FR" sz="1247" kern="1200" dirty="0" err="1" smtClean="0">
                <a:solidFill>
                  <a:schemeClr val="tx1"/>
                </a:solidFill>
                <a:effectLst/>
                <a:latin typeface="+mn-lt"/>
                <a:ea typeface="+mn-ea"/>
                <a:cs typeface="+mn-cs"/>
              </a:rPr>
              <a:t>strategies</a:t>
            </a:r>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28</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29</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JRC is a Directorate-General of the </a:t>
            </a:r>
            <a:r>
              <a:rPr lang="en-GB" dirty="0" smtClean="0">
                <a:hlinkClick r:id="rId3" tooltip="European Commission"/>
              </a:rPr>
              <a:t>European Commission</a:t>
            </a:r>
            <a:r>
              <a:rPr lang="en-GB" dirty="0" smtClean="0"/>
              <a:t> under the responsibility of </a:t>
            </a:r>
            <a:r>
              <a:rPr lang="en-GB" dirty="0" smtClean="0">
                <a:hlinkClick r:id="rId4"/>
              </a:rPr>
              <a:t>Tibor Navracsics</a:t>
            </a:r>
            <a:r>
              <a:rPr lang="en-GB" dirty="0" smtClean="0"/>
              <a:t>, Commissioner for Education, Culture, Youth &amp; Sport. Its </a:t>
            </a:r>
            <a:r>
              <a:rPr lang="en-GB" dirty="0" smtClean="0">
                <a:hlinkClick r:id="rId5" tooltip="Board of Governors"/>
              </a:rPr>
              <a:t>Board of Governors</a:t>
            </a:r>
            <a:r>
              <a:rPr lang="en-GB" dirty="0" smtClean="0"/>
              <a:t> assists and advises the </a:t>
            </a:r>
            <a:r>
              <a:rPr lang="en-GB" dirty="0" smtClean="0">
                <a:hlinkClick r:id="rId6"/>
              </a:rPr>
              <a:t>Director-General</a:t>
            </a:r>
            <a:r>
              <a:rPr lang="en-GB" dirty="0" smtClean="0"/>
              <a:t> on matters relating to the role and the scientific, technical and financial management of the JRC.</a:t>
            </a:r>
          </a:p>
          <a:p>
            <a:r>
              <a:rPr lang="en-GB" dirty="0" smtClean="0"/>
              <a:t>Comprised of strategy and coordination, knowledge production, knowledge management and support directorates, the JRC is spread across six sites in five different countries within the EU.</a:t>
            </a:r>
            <a:endParaRPr lang="en-GB" dirty="0"/>
          </a:p>
        </p:txBody>
      </p:sp>
      <p:sp>
        <p:nvSpPr>
          <p:cNvPr id="4" name="Slide Number Placeholder 3"/>
          <p:cNvSpPr>
            <a:spLocks noGrp="1"/>
          </p:cNvSpPr>
          <p:nvPr>
            <p:ph type="sldNum" sz="quarter" idx="10"/>
          </p:nvPr>
        </p:nvSpPr>
        <p:spPr/>
        <p:txBody>
          <a:bodyPr/>
          <a:lstStyle/>
          <a:p>
            <a:fld id="{FE2E1E03-196A-5B46-BE35-1FC3D54EF4A2}" type="slidenum">
              <a:rPr lang="nl-NL" smtClean="0"/>
              <a:t>3</a:t>
            </a:fld>
            <a:endParaRPr lang="nl-NL"/>
          </a:p>
        </p:txBody>
      </p:sp>
    </p:spTree>
    <p:extLst>
      <p:ext uri="{BB962C8B-B14F-4D97-AF65-F5344CB8AC3E}">
        <p14:creationId xmlns:p14="http://schemas.microsoft.com/office/powerpoint/2010/main" val="2162679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30</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3383" indent="-340232">
              <a:spcBef>
                <a:spcPct val="0"/>
              </a:spcBef>
              <a:spcAft>
                <a:spcPts val="1191"/>
              </a:spcAft>
              <a:buFont typeface="Arial" panose="020B0604020202020204" pitchFamily="34" charset="0"/>
              <a:buChar char="•"/>
              <a:defRPr/>
            </a:pPr>
            <a:r>
              <a:rPr lang="en-GB" dirty="0" smtClean="0">
                <a:solidFill>
                  <a:srgbClr val="663300"/>
                </a:solidFill>
                <a:latin typeface="Arial Narrow" pitchFamily="34" charset="0"/>
              </a:rPr>
              <a:t>The JRC's nuclear work is funded by the EURATOM Research and Training Programme</a:t>
            </a:r>
          </a:p>
          <a:p>
            <a:pPr marL="343383" indent="-340232">
              <a:spcBef>
                <a:spcPct val="0"/>
              </a:spcBef>
              <a:spcAft>
                <a:spcPts val="1191"/>
              </a:spcAft>
              <a:buFont typeface="Arial" panose="020B0604020202020204" pitchFamily="34" charset="0"/>
              <a:buChar char="•"/>
              <a:defRPr/>
            </a:pPr>
            <a:r>
              <a:rPr lang="en-GB" dirty="0" smtClean="0">
                <a:solidFill>
                  <a:srgbClr val="663300"/>
                </a:solidFill>
                <a:latin typeface="Arial Narrow" pitchFamily="34" charset="0"/>
              </a:rPr>
              <a:t>Objective to pursuit research, knowledge management and training activities with an emphasis on nuclear safety and security</a:t>
            </a:r>
            <a:endParaRPr lang="en-GB" dirty="0" smtClean="0">
              <a:solidFill>
                <a:srgbClr val="663300"/>
              </a:solidFill>
              <a:latin typeface="Arial Narrow" pitchFamily="34" charset="0"/>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31</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32</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33</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34</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35</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36</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37</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38</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39</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DG JRC within the Commission</a:t>
            </a:r>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4</a:t>
            </a:fld>
            <a:endParaRPr lang="nl-NL"/>
          </a:p>
        </p:txBody>
      </p:sp>
    </p:spTree>
    <p:extLst>
      <p:ext uri="{BB962C8B-B14F-4D97-AF65-F5344CB8AC3E}">
        <p14:creationId xmlns:p14="http://schemas.microsoft.com/office/powerpoint/2010/main" val="3349934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sz="1247"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40</a:t>
            </a:fld>
            <a:endParaRPr lang="nl-NL"/>
          </a:p>
        </p:txBody>
      </p:sp>
    </p:spTree>
    <p:extLst>
      <p:ext uri="{BB962C8B-B14F-4D97-AF65-F5344CB8AC3E}">
        <p14:creationId xmlns:p14="http://schemas.microsoft.com/office/powerpoint/2010/main" val="3398672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E2E1E03-196A-5B46-BE35-1FC3D54EF4A2}" type="slidenum">
              <a:rPr lang="nl-NL" smtClean="0"/>
              <a:t>41</a:t>
            </a:fld>
            <a:endParaRPr lang="nl-NL"/>
          </a:p>
        </p:txBody>
      </p:sp>
    </p:spTree>
    <p:extLst>
      <p:ext uri="{BB962C8B-B14F-4D97-AF65-F5344CB8AC3E}">
        <p14:creationId xmlns:p14="http://schemas.microsoft.com/office/powerpoint/2010/main" val="1976212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FE2E1E03-196A-5B46-BE35-1FC3D54EF4A2}" type="slidenum">
              <a:rPr lang="nl-NL" smtClean="0"/>
              <a:t>42</a:t>
            </a:fld>
            <a:endParaRPr lang="nl-NL"/>
          </a:p>
        </p:txBody>
      </p:sp>
    </p:spTree>
    <p:extLst>
      <p:ext uri="{BB962C8B-B14F-4D97-AF65-F5344CB8AC3E}">
        <p14:creationId xmlns:p14="http://schemas.microsoft.com/office/powerpoint/2010/main" val="1279113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50336" rtl="0" eaLnBrk="1" fontAlgn="auto" latinLnBrk="0" hangingPunct="1">
              <a:lnSpc>
                <a:spcPct val="100000"/>
              </a:lnSpc>
              <a:spcBef>
                <a:spcPts val="0"/>
              </a:spcBef>
              <a:spcAft>
                <a:spcPts val="0"/>
              </a:spcAft>
              <a:buClrTx/>
              <a:buSzTx/>
              <a:buFontTx/>
              <a:buNone/>
              <a:tabLst/>
              <a:defRPr/>
            </a:pPr>
            <a:r>
              <a:rPr lang="en-GB" dirty="0" smtClean="0"/>
              <a:t>The new structure of the JRC</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FE2E1E03-196A-5B46-BE35-1FC3D54EF4A2}" type="slidenum">
              <a:rPr lang="nl-NL" smtClean="0"/>
              <a:t>5</a:t>
            </a:fld>
            <a:endParaRPr lang="nl-NL"/>
          </a:p>
        </p:txBody>
      </p:sp>
    </p:spTree>
    <p:extLst>
      <p:ext uri="{BB962C8B-B14F-4D97-AF65-F5344CB8AC3E}">
        <p14:creationId xmlns:p14="http://schemas.microsoft.com/office/powerpoint/2010/main" val="279755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0000"/>
              </a:lnSpc>
              <a:spcBef>
                <a:spcPts val="1600"/>
              </a:spcBef>
              <a:buClr>
                <a:srgbClr val="093B37"/>
              </a:buClr>
              <a:buSzPct val="150000"/>
              <a:buFont typeface="Arial" charset="0"/>
              <a:buChar char="•"/>
              <a:defRPr/>
            </a:pPr>
            <a:r>
              <a:rPr lang="en-GB" sz="1400" dirty="0" smtClean="0">
                <a:solidFill>
                  <a:srgbClr val="093B37"/>
                </a:solidFill>
                <a:latin typeface="Verdana"/>
                <a:ea typeface="Verdana" panose="020B0604030504040204" pitchFamily="34" charset="0"/>
                <a:cs typeface="Verdana"/>
              </a:rPr>
              <a:t>Fully </a:t>
            </a:r>
            <a:r>
              <a:rPr lang="en-GB" sz="1400" b="1" dirty="0" smtClean="0">
                <a:solidFill>
                  <a:srgbClr val="093B37"/>
                </a:solidFill>
                <a:latin typeface="Verdana"/>
                <a:ea typeface="Verdana" panose="020B0604030504040204" pitchFamily="34" charset="0"/>
                <a:cs typeface="Verdana"/>
              </a:rPr>
              <a:t>policy-relevant</a:t>
            </a:r>
            <a:r>
              <a:rPr lang="en-GB" sz="1400" dirty="0" smtClean="0">
                <a:solidFill>
                  <a:srgbClr val="093B37"/>
                </a:solidFill>
                <a:latin typeface="Verdana"/>
                <a:ea typeface="Verdana" panose="020B0604030504040204" pitchFamily="34" charset="0"/>
                <a:cs typeface="Verdana"/>
              </a:rPr>
              <a:t> and world class </a:t>
            </a:r>
            <a:r>
              <a:rPr lang="en-GB" sz="1400" b="1" dirty="0" smtClean="0">
                <a:solidFill>
                  <a:srgbClr val="093B37"/>
                </a:solidFill>
                <a:latin typeface="Verdana"/>
                <a:ea typeface="Verdana" panose="020B0604030504040204" pitchFamily="34" charset="0"/>
                <a:cs typeface="Verdana"/>
              </a:rPr>
              <a:t>knowledge production</a:t>
            </a:r>
            <a:endParaRPr lang="en-GB" sz="1400" dirty="0" smtClean="0">
              <a:solidFill>
                <a:srgbClr val="093B37"/>
              </a:solidFill>
              <a:latin typeface="Verdana"/>
              <a:ea typeface="Verdana" panose="020B0604030504040204" pitchFamily="34" charset="0"/>
              <a:cs typeface="Verdana"/>
            </a:endParaRPr>
          </a:p>
          <a:p>
            <a:pPr marL="342900" indent="-342900">
              <a:lnSpc>
                <a:spcPct val="100000"/>
              </a:lnSpc>
              <a:spcBef>
                <a:spcPts val="1600"/>
              </a:spcBef>
              <a:buClr>
                <a:srgbClr val="093B37"/>
              </a:buClr>
              <a:buSzPct val="150000"/>
              <a:buFont typeface="Arial" charset="0"/>
              <a:buChar char="•"/>
              <a:defRPr/>
            </a:pPr>
            <a:r>
              <a:rPr lang="en-GB" sz="1400" dirty="0" smtClean="0">
                <a:solidFill>
                  <a:srgbClr val="093B37"/>
                </a:solidFill>
                <a:latin typeface="Verdana"/>
                <a:ea typeface="Verdana" panose="020B0604030504040204" pitchFamily="34" charset="0"/>
                <a:cs typeface="Verdana"/>
              </a:rPr>
              <a:t>Priorities driven </a:t>
            </a:r>
            <a:r>
              <a:rPr lang="en-GB" sz="1400" b="1" dirty="0" smtClean="0">
                <a:solidFill>
                  <a:srgbClr val="093B37"/>
                </a:solidFill>
                <a:latin typeface="Verdana"/>
                <a:ea typeface="Verdana" panose="020B0604030504040204" pitchFamily="34" charset="0"/>
                <a:cs typeface="Verdana"/>
              </a:rPr>
              <a:t>knowledge and competence management</a:t>
            </a:r>
          </a:p>
          <a:p>
            <a:pPr marL="342900" indent="-342900">
              <a:lnSpc>
                <a:spcPct val="100000"/>
              </a:lnSpc>
              <a:spcBef>
                <a:spcPts val="1600"/>
              </a:spcBef>
              <a:buClr>
                <a:srgbClr val="093B37"/>
              </a:buClr>
              <a:buSzPct val="150000"/>
              <a:buFont typeface="Arial" charset="0"/>
              <a:buChar char="•"/>
              <a:defRPr/>
            </a:pPr>
            <a:r>
              <a:rPr lang="en-GB" sz="1400" dirty="0" smtClean="0">
                <a:solidFill>
                  <a:srgbClr val="093B37"/>
                </a:solidFill>
                <a:latin typeface="Verdana"/>
                <a:ea typeface="Verdana" panose="020B0604030504040204" pitchFamily="34" charset="0"/>
                <a:cs typeface="Verdana"/>
              </a:rPr>
              <a:t>One JRC – </a:t>
            </a:r>
            <a:r>
              <a:rPr lang="en-GB" sz="1400" b="1" dirty="0" smtClean="0">
                <a:solidFill>
                  <a:srgbClr val="093B37"/>
                </a:solidFill>
                <a:latin typeface="Verdana"/>
                <a:ea typeface="Verdana" panose="020B0604030504040204" pitchFamily="34" charset="0"/>
                <a:cs typeface="Verdana"/>
              </a:rPr>
              <a:t>anticipating</a:t>
            </a:r>
            <a:r>
              <a:rPr lang="en-GB" sz="1400" dirty="0" smtClean="0">
                <a:solidFill>
                  <a:srgbClr val="093B37"/>
                </a:solidFill>
                <a:latin typeface="Verdana"/>
                <a:ea typeface="Verdana" panose="020B0604030504040204" pitchFamily="34" charset="0"/>
                <a:cs typeface="Verdana"/>
              </a:rPr>
              <a:t> emerging issues, </a:t>
            </a:r>
            <a:br>
              <a:rPr lang="en-GB" sz="1400" dirty="0" smtClean="0">
                <a:solidFill>
                  <a:srgbClr val="093B37"/>
                </a:solidFill>
                <a:latin typeface="Verdana"/>
                <a:ea typeface="Verdana" panose="020B0604030504040204" pitchFamily="34" charset="0"/>
                <a:cs typeface="Verdana"/>
              </a:rPr>
            </a:br>
            <a:r>
              <a:rPr lang="en-GB" sz="1400" b="1" dirty="0" smtClean="0">
                <a:solidFill>
                  <a:srgbClr val="093B37"/>
                </a:solidFill>
                <a:latin typeface="Verdana"/>
                <a:ea typeface="Verdana" panose="020B0604030504040204" pitchFamily="34" charset="0"/>
                <a:cs typeface="Verdana"/>
              </a:rPr>
              <a:t>understanding</a:t>
            </a:r>
            <a:r>
              <a:rPr lang="en-GB" sz="1400" dirty="0" smtClean="0">
                <a:solidFill>
                  <a:srgbClr val="093B37"/>
                </a:solidFill>
                <a:latin typeface="Verdana"/>
                <a:ea typeface="Verdana" panose="020B0604030504040204" pitchFamily="34" charset="0"/>
                <a:cs typeface="Verdana"/>
              </a:rPr>
              <a:t> complexities and </a:t>
            </a:r>
            <a:r>
              <a:rPr lang="en-GB" sz="1400" b="1" dirty="0" smtClean="0">
                <a:solidFill>
                  <a:srgbClr val="093B37"/>
                </a:solidFill>
                <a:latin typeface="Verdana"/>
                <a:ea typeface="Verdana" panose="020B0604030504040204" pitchFamily="34" charset="0"/>
                <a:cs typeface="Verdana"/>
              </a:rPr>
              <a:t>bridging</a:t>
            </a:r>
            <a:r>
              <a:rPr lang="en-GB" sz="1400" dirty="0" smtClean="0">
                <a:solidFill>
                  <a:srgbClr val="093B37"/>
                </a:solidFill>
                <a:latin typeface="Verdana"/>
                <a:ea typeface="Verdana" panose="020B0604030504040204" pitchFamily="34" charset="0"/>
                <a:cs typeface="Verdana"/>
              </a:rPr>
              <a:t> silos</a:t>
            </a:r>
          </a:p>
          <a:p>
            <a:pPr marL="342900" indent="-342900">
              <a:lnSpc>
                <a:spcPct val="100000"/>
              </a:lnSpc>
              <a:spcBef>
                <a:spcPts val="1600"/>
              </a:spcBef>
              <a:buClr>
                <a:srgbClr val="093B37"/>
              </a:buClr>
              <a:buSzPct val="150000"/>
              <a:buFont typeface="Arial" charset="0"/>
              <a:buChar char="•"/>
              <a:defRPr/>
            </a:pPr>
            <a:r>
              <a:rPr lang="en-GB" sz="1400" b="1" dirty="0" smtClean="0">
                <a:solidFill>
                  <a:srgbClr val="093B37"/>
                </a:solidFill>
                <a:latin typeface="Verdana"/>
                <a:ea typeface="Verdana" panose="020B0604030504040204" pitchFamily="34" charset="0"/>
                <a:cs typeface="Verdana"/>
              </a:rPr>
              <a:t>Addressing challenges of research </a:t>
            </a:r>
            <a:br>
              <a:rPr lang="en-GB" sz="1400" b="1" dirty="0" smtClean="0">
                <a:solidFill>
                  <a:srgbClr val="093B37"/>
                </a:solidFill>
                <a:latin typeface="Verdana"/>
                <a:ea typeface="Verdana" panose="020B0604030504040204" pitchFamily="34" charset="0"/>
                <a:cs typeface="Verdana"/>
              </a:rPr>
            </a:br>
            <a:r>
              <a:rPr lang="en-GB" sz="1400" dirty="0" smtClean="0">
                <a:solidFill>
                  <a:srgbClr val="093B37"/>
                </a:solidFill>
                <a:latin typeface="Verdana"/>
                <a:ea typeface="Verdana" panose="020B0604030504040204" pitchFamily="34" charset="0"/>
                <a:cs typeface="Verdana"/>
              </a:rPr>
              <a:t>(information deluge, </a:t>
            </a:r>
            <a:r>
              <a:rPr lang="en-GB" sz="1400" dirty="0" err="1" smtClean="0">
                <a:solidFill>
                  <a:srgbClr val="093B37"/>
                </a:solidFill>
                <a:latin typeface="Verdana"/>
                <a:ea typeface="Verdana" panose="020B0604030504040204" pitchFamily="34" charset="0"/>
                <a:cs typeface="Verdana"/>
              </a:rPr>
              <a:t>multidisciplinarity</a:t>
            </a:r>
            <a:r>
              <a:rPr lang="en-GB" sz="1400" dirty="0" smtClean="0">
                <a:solidFill>
                  <a:srgbClr val="093B37"/>
                </a:solidFill>
                <a:latin typeface="Verdana"/>
                <a:ea typeface="Verdana" panose="020B0604030504040204" pitchFamily="34" charset="0"/>
                <a:cs typeface="Verdana"/>
              </a:rPr>
              <a:t>, </a:t>
            </a:r>
            <a:br>
              <a:rPr lang="en-GB" sz="1400" dirty="0" smtClean="0">
                <a:solidFill>
                  <a:srgbClr val="093B37"/>
                </a:solidFill>
                <a:latin typeface="Verdana"/>
                <a:ea typeface="Verdana" panose="020B0604030504040204" pitchFamily="34" charset="0"/>
                <a:cs typeface="Verdana"/>
              </a:rPr>
            </a:br>
            <a:r>
              <a:rPr lang="en-GB" sz="1400" dirty="0" smtClean="0">
                <a:solidFill>
                  <a:srgbClr val="093B37"/>
                </a:solidFill>
                <a:latin typeface="Verdana"/>
                <a:ea typeface="Verdana" panose="020B0604030504040204" pitchFamily="34" charset="0"/>
                <a:cs typeface="Verdana"/>
              </a:rPr>
              <a:t>integrity, reproducibility)</a:t>
            </a:r>
          </a:p>
          <a:p>
            <a:pPr marL="342900" indent="-342900">
              <a:lnSpc>
                <a:spcPct val="100000"/>
              </a:lnSpc>
              <a:spcBef>
                <a:spcPts val="1600"/>
              </a:spcBef>
              <a:buClr>
                <a:srgbClr val="093B37"/>
              </a:buClr>
              <a:buSzPct val="150000"/>
              <a:buFont typeface="Arial" charset="0"/>
              <a:buChar char="•"/>
              <a:defRPr/>
            </a:pPr>
            <a:endParaRPr lang="en-GB" sz="1400" b="1" dirty="0" smtClean="0">
              <a:solidFill>
                <a:srgbClr val="093B37"/>
              </a:solidFill>
              <a:latin typeface="Verdana"/>
              <a:ea typeface="Verdana" panose="020B0604030504040204" pitchFamily="34" charset="0"/>
              <a:cs typeface="Verdana"/>
            </a:endParaRPr>
          </a:p>
          <a:p>
            <a:pPr marL="342900" lvl="2" indent="-342900">
              <a:spcBef>
                <a:spcPts val="1600"/>
              </a:spcBef>
              <a:buClr>
                <a:srgbClr val="093B37"/>
              </a:buClr>
              <a:buSzPct val="150000"/>
              <a:buFont typeface="Arial"/>
              <a:buChar char="•"/>
              <a:defRPr/>
            </a:pPr>
            <a:r>
              <a:rPr lang="fr-BE" sz="2400" dirty="0" err="1" smtClean="0">
                <a:solidFill>
                  <a:srgbClr val="093B37"/>
                </a:solidFill>
                <a:latin typeface="Verdana"/>
                <a:ea typeface="Arial" charset="0"/>
                <a:cs typeface="Verdana"/>
              </a:rPr>
              <a:t>Boundary</a:t>
            </a:r>
            <a:r>
              <a:rPr lang="fr-BE" sz="2400" dirty="0" smtClean="0">
                <a:solidFill>
                  <a:srgbClr val="093B37"/>
                </a:solidFill>
                <a:latin typeface="Verdana"/>
                <a:ea typeface="Arial" charset="0"/>
                <a:cs typeface="Verdana"/>
              </a:rPr>
              <a:t> organisation</a:t>
            </a:r>
          </a:p>
          <a:p>
            <a:pPr marL="342900" lvl="2" indent="-342900">
              <a:spcBef>
                <a:spcPts val="1600"/>
              </a:spcBef>
              <a:buClr>
                <a:srgbClr val="093B37"/>
              </a:buClr>
              <a:buSzPct val="150000"/>
              <a:buFont typeface="Arial"/>
              <a:buChar char="•"/>
              <a:defRPr/>
            </a:pPr>
            <a:r>
              <a:rPr lang="fr-BE" sz="2400" dirty="0" smtClean="0">
                <a:solidFill>
                  <a:srgbClr val="093B37"/>
                </a:solidFill>
                <a:latin typeface="Verdana"/>
                <a:ea typeface="Arial" charset="0"/>
                <a:cs typeface="Verdana"/>
              </a:rPr>
              <a:t>Independent of </a:t>
            </a:r>
            <a:r>
              <a:rPr lang="fr-BE" sz="2400" dirty="0" err="1" smtClean="0">
                <a:solidFill>
                  <a:srgbClr val="093B37"/>
                </a:solidFill>
                <a:latin typeface="Verdana"/>
                <a:ea typeface="Arial" charset="0"/>
                <a:cs typeface="Verdana"/>
              </a:rPr>
              <a:t>private</a:t>
            </a:r>
            <a:r>
              <a:rPr lang="en-GB" sz="2400" dirty="0" smtClean="0">
                <a:solidFill>
                  <a:srgbClr val="093B37"/>
                </a:solidFill>
                <a:latin typeface="Verdana"/>
                <a:ea typeface="Arial" charset="0"/>
                <a:cs typeface="Verdana"/>
              </a:rPr>
              <a:t>,</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co</a:t>
            </a:r>
            <a:r>
              <a:rPr lang="en-GB" sz="2400" dirty="0" err="1" smtClean="0">
                <a:solidFill>
                  <a:srgbClr val="093B37"/>
                </a:solidFill>
                <a:latin typeface="Verdana"/>
                <a:ea typeface="Arial" charset="0"/>
                <a:cs typeface="Verdana"/>
              </a:rPr>
              <a:t>mmercial</a:t>
            </a:r>
            <a:r>
              <a:rPr lang="fr-BE" sz="2400" dirty="0" smtClean="0">
                <a:solidFill>
                  <a:srgbClr val="093B37"/>
                </a:solidFill>
                <a:latin typeface="Verdana"/>
                <a:ea typeface="Arial" charset="0"/>
                <a:cs typeface="Verdana"/>
              </a:rPr>
              <a:t> or national </a:t>
            </a:r>
            <a:r>
              <a:rPr lang="fr-BE" sz="2400" dirty="0" err="1" smtClean="0">
                <a:solidFill>
                  <a:srgbClr val="093B37"/>
                </a:solidFill>
                <a:latin typeface="Verdana"/>
                <a:ea typeface="Arial" charset="0"/>
                <a:cs typeface="Verdana"/>
              </a:rPr>
              <a:t>interests</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a:buChar char="•"/>
              <a:defRPr/>
            </a:pPr>
            <a:r>
              <a:rPr lang="fr-BE" sz="2400" dirty="0" smtClean="0">
                <a:solidFill>
                  <a:srgbClr val="093B37"/>
                </a:solidFill>
                <a:latin typeface="Verdana"/>
                <a:ea typeface="Arial" charset="0"/>
                <a:cs typeface="Verdana"/>
              </a:rPr>
              <a:t>Policy </a:t>
            </a:r>
            <a:r>
              <a:rPr lang="fr-BE" sz="2400" dirty="0" err="1" smtClean="0">
                <a:solidFill>
                  <a:srgbClr val="093B37"/>
                </a:solidFill>
                <a:latin typeface="Verdana"/>
                <a:ea typeface="Arial" charset="0"/>
                <a:cs typeface="Verdana"/>
              </a:rPr>
              <a:t>neutral</a:t>
            </a:r>
            <a:r>
              <a:rPr lang="fr-BE" sz="2400" dirty="0" smtClean="0">
                <a:solidFill>
                  <a:srgbClr val="093B37"/>
                </a:solidFill>
                <a:latin typeface="Verdana"/>
                <a:ea typeface="Arial" charset="0"/>
                <a:cs typeface="Verdana"/>
              </a:rPr>
              <a:t>: has no </a:t>
            </a:r>
            <a:r>
              <a:rPr lang="fr-BE" sz="2400" dirty="0" err="1" smtClean="0">
                <a:solidFill>
                  <a:srgbClr val="093B37"/>
                </a:solidFill>
                <a:latin typeface="Verdana"/>
                <a:ea typeface="Arial" charset="0"/>
                <a:cs typeface="Verdana"/>
              </a:rPr>
              <a:t>policy</a:t>
            </a:r>
            <a:r>
              <a:rPr lang="fr-BE" sz="2400" dirty="0" smtClean="0">
                <a:solidFill>
                  <a:srgbClr val="093B37"/>
                </a:solidFill>
                <a:latin typeface="Verdana"/>
                <a:ea typeface="Arial" charset="0"/>
                <a:cs typeface="Verdana"/>
              </a:rPr>
              <a:t> agenda of </a:t>
            </a:r>
            <a:r>
              <a:rPr lang="fr-BE" sz="2400" dirty="0" err="1" smtClean="0">
                <a:solidFill>
                  <a:srgbClr val="093B37"/>
                </a:solidFill>
                <a:latin typeface="Verdana"/>
                <a:ea typeface="Arial" charset="0"/>
                <a:cs typeface="Verdana"/>
              </a:rPr>
              <a:t>its</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own</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a:buChar char="•"/>
              <a:defRPr/>
            </a:pPr>
            <a:r>
              <a:rPr lang="en-GB" sz="2400" dirty="0" smtClean="0">
                <a:solidFill>
                  <a:srgbClr val="093B37"/>
                </a:solidFill>
                <a:latin typeface="Verdana"/>
                <a:ea typeface="Arial" charset="0"/>
                <a:cs typeface="Verdana"/>
              </a:rPr>
              <a:t>Work for more than 20 EC policy departments</a:t>
            </a:r>
          </a:p>
          <a:p>
            <a:pPr marL="342900" indent="-342900">
              <a:lnSpc>
                <a:spcPct val="100000"/>
              </a:lnSpc>
              <a:spcBef>
                <a:spcPts val="1600"/>
              </a:spcBef>
              <a:buClr>
                <a:srgbClr val="093B37"/>
              </a:buClr>
              <a:buSzPct val="150000"/>
              <a:buFont typeface="Arial" charset="0"/>
              <a:buChar char="•"/>
              <a:defRPr/>
            </a:pPr>
            <a:endParaRPr lang="en-GB" sz="1400" b="1" dirty="0">
              <a:solidFill>
                <a:srgbClr val="093B37"/>
              </a:solidFill>
              <a:latin typeface="Verdana"/>
              <a:ea typeface="Verdana" panose="020B0604030504040204" pitchFamily="34" charset="0"/>
              <a:cs typeface="Verdana"/>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6</a:t>
            </a:fld>
            <a:endParaRPr lang="nl-NL"/>
          </a:p>
        </p:txBody>
      </p:sp>
    </p:spTree>
    <p:extLst>
      <p:ext uri="{BB962C8B-B14F-4D97-AF65-F5344CB8AC3E}">
        <p14:creationId xmlns:p14="http://schemas.microsoft.com/office/powerpoint/2010/main" val="3547542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7</a:t>
            </a:fld>
            <a:endParaRPr lang="nl-NL"/>
          </a:p>
        </p:txBody>
      </p:sp>
    </p:spTree>
    <p:extLst>
      <p:ext uri="{BB962C8B-B14F-4D97-AF65-F5344CB8AC3E}">
        <p14:creationId xmlns:p14="http://schemas.microsoft.com/office/powerpoint/2010/main" val="646727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Geographical locations of sites.</a:t>
            </a:r>
          </a:p>
          <a:p>
            <a:endParaRPr lang="en-GB" dirty="0" smtClean="0"/>
          </a:p>
          <a:p>
            <a:r>
              <a:rPr lang="en-GB" dirty="0" smtClean="0"/>
              <a:t>The JRC draws on over 50 years of scientific experience and continually builds its expertise.  Located across five different countries, the JRC hosts specialist laboratories and unique research facilities and is home to thousands of scientists working to support EU policy.</a:t>
            </a:r>
          </a:p>
          <a:p>
            <a:endParaRPr lang="en-GB" dirty="0" smtClean="0"/>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6 locations in 5 Member States: Italy, Belgium, Germany, The Netherlands, Spain</a:t>
            </a:r>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Policy neutral: has no policy agenda of its own</a:t>
            </a:r>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42 </a:t>
            </a:r>
            <a:r>
              <a:rPr lang="en-GB" altLang="en-US" sz="2400" kern="0" dirty="0" err="1" smtClean="0">
                <a:solidFill>
                  <a:srgbClr val="093B37"/>
                </a:solidFill>
                <a:latin typeface="Verdana"/>
                <a:ea typeface="Arial" charset="0"/>
                <a:cs typeface="Verdana"/>
              </a:rPr>
              <a:t>lаrge</a:t>
            </a:r>
            <a:r>
              <a:rPr lang="en-GB" altLang="en-US" sz="2400" kern="0" dirty="0" smtClean="0">
                <a:solidFill>
                  <a:srgbClr val="093B37"/>
                </a:solidFill>
                <a:latin typeface="Verdana"/>
                <a:ea typeface="Arial" charset="0"/>
                <a:cs typeface="Verdana"/>
              </a:rPr>
              <a:t> scale research facilities, </a:t>
            </a:r>
            <a:br>
              <a:rPr lang="en-GB" altLang="en-US" sz="2400" kern="0" dirty="0" smtClean="0">
                <a:solidFill>
                  <a:srgbClr val="093B37"/>
                </a:solidFill>
                <a:latin typeface="Verdana"/>
                <a:ea typeface="Arial" charset="0"/>
                <a:cs typeface="Verdana"/>
              </a:rPr>
            </a:br>
            <a:r>
              <a:rPr lang="en-GB" altLang="en-US" sz="2400" kern="0" dirty="0" smtClean="0">
                <a:solidFill>
                  <a:srgbClr val="093B37"/>
                </a:solidFill>
                <a:latin typeface="Verdana"/>
                <a:ea typeface="Arial" charset="0"/>
                <a:cs typeface="Verdana"/>
              </a:rPr>
              <a:t>more than 110 online databases</a:t>
            </a:r>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1500 core research staff, 3000 total staff</a:t>
            </a:r>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83% of core research staff with PhD’s</a:t>
            </a:r>
          </a:p>
          <a:p>
            <a:pPr marL="342000" lvl="2" indent="-342000" eaLnBrk="0" hangingPunct="0">
              <a:spcBef>
                <a:spcPts val="1600"/>
              </a:spcBef>
              <a:buClr>
                <a:srgbClr val="093B37"/>
              </a:buClr>
              <a:buSzPct val="150000"/>
              <a:buFont typeface="Arial" charset="0"/>
              <a:buChar char="•"/>
            </a:pPr>
            <a:r>
              <a:rPr lang="en-GB" altLang="en-US" sz="2400" kern="0" dirty="0" smtClean="0">
                <a:solidFill>
                  <a:srgbClr val="093B37"/>
                </a:solidFill>
                <a:latin typeface="Verdana"/>
                <a:ea typeface="Arial" charset="0"/>
                <a:cs typeface="Verdana"/>
              </a:rPr>
              <a:t>Over 1,400 scientific publications per year</a:t>
            </a:r>
          </a:p>
          <a:p>
            <a:pPr marL="342000" lvl="2" indent="-342000" eaLnBrk="0" hangingPunct="0">
              <a:spcBef>
                <a:spcPts val="1600"/>
              </a:spcBef>
              <a:buClr>
                <a:srgbClr val="093B37"/>
              </a:buClr>
              <a:buSzPct val="150000"/>
              <a:buFont typeface="Arial" charset="0"/>
              <a:buChar char="•"/>
            </a:pPr>
            <a:endParaRPr lang="en-GB" altLang="en-US" sz="2400" kern="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€ 386 million Budget </a:t>
            </a:r>
            <a:r>
              <a:rPr lang="fr-BE" sz="2400" dirty="0" err="1" smtClean="0">
                <a:solidFill>
                  <a:srgbClr val="093B37"/>
                </a:solidFill>
                <a:latin typeface="Verdana"/>
                <a:ea typeface="Arial" charset="0"/>
                <a:cs typeface="Verdana"/>
              </a:rPr>
              <a:t>annually</a:t>
            </a:r>
            <a:r>
              <a:rPr lang="fr-BE" sz="2400" dirty="0" smtClean="0">
                <a:solidFill>
                  <a:srgbClr val="093B37"/>
                </a:solidFill>
                <a:latin typeface="Verdana"/>
                <a:ea typeface="Arial" charset="0"/>
                <a:cs typeface="Verdana"/>
              </a:rPr>
              <a:t>, plus € 62 million </a:t>
            </a:r>
            <a:r>
              <a:rPr lang="fr-BE" sz="2400" dirty="0" err="1" smtClean="0">
                <a:solidFill>
                  <a:srgbClr val="093B37"/>
                </a:solidFill>
                <a:latin typeface="Verdana"/>
                <a:ea typeface="Arial" charset="0"/>
                <a:cs typeface="Verdana"/>
              </a:rPr>
              <a:t>earned</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income</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Independent of </a:t>
            </a:r>
            <a:r>
              <a:rPr lang="fr-BE" sz="2400" dirty="0" err="1" smtClean="0">
                <a:solidFill>
                  <a:srgbClr val="093B37"/>
                </a:solidFill>
                <a:latin typeface="Verdana"/>
                <a:ea typeface="Arial" charset="0"/>
                <a:cs typeface="Verdana"/>
              </a:rPr>
              <a:t>private</a:t>
            </a:r>
            <a:r>
              <a:rPr lang="fr-BE" sz="2400" dirty="0" smtClean="0">
                <a:solidFill>
                  <a:srgbClr val="093B37"/>
                </a:solidFill>
                <a:latin typeface="Verdana"/>
                <a:ea typeface="Arial" charset="0"/>
                <a:cs typeface="Verdana"/>
              </a:rPr>
              <a:t>, commercial or national </a:t>
            </a:r>
            <a:r>
              <a:rPr lang="fr-BE" sz="2400" dirty="0" err="1" smtClean="0">
                <a:solidFill>
                  <a:srgbClr val="093B37"/>
                </a:solidFill>
                <a:latin typeface="Verdana"/>
                <a:ea typeface="Arial" charset="0"/>
                <a:cs typeface="Verdana"/>
              </a:rPr>
              <a:t>interests</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30% of </a:t>
            </a:r>
            <a:r>
              <a:rPr lang="fr-BE" sz="2400" dirty="0" err="1" smtClean="0">
                <a:solidFill>
                  <a:srgbClr val="093B37"/>
                </a:solidFill>
                <a:latin typeface="Verdana"/>
                <a:ea typeface="Arial" charset="0"/>
                <a:cs typeface="Verdana"/>
              </a:rPr>
              <a:t>activities</a:t>
            </a:r>
            <a:r>
              <a:rPr lang="fr-BE" sz="2400" dirty="0" smtClean="0">
                <a:solidFill>
                  <a:srgbClr val="093B37"/>
                </a:solidFill>
                <a:latin typeface="Verdana"/>
                <a:ea typeface="Arial" charset="0"/>
                <a:cs typeface="Verdana"/>
              </a:rPr>
              <a:t> in </a:t>
            </a:r>
            <a:r>
              <a:rPr lang="fr-BE" sz="2400" dirty="0" err="1" smtClean="0">
                <a:solidFill>
                  <a:srgbClr val="093B37"/>
                </a:solidFill>
                <a:latin typeface="Verdana"/>
                <a:ea typeface="Arial" charset="0"/>
                <a:cs typeface="Verdana"/>
              </a:rPr>
              <a:t>policy</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preparation</a:t>
            </a:r>
            <a:r>
              <a:rPr lang="fr-BE" sz="2400" dirty="0" smtClean="0">
                <a:solidFill>
                  <a:srgbClr val="093B37"/>
                </a:solidFill>
                <a:latin typeface="Verdana"/>
                <a:ea typeface="Arial" charset="0"/>
                <a:cs typeface="Verdana"/>
              </a:rPr>
              <a:t>, 70% in </a:t>
            </a:r>
            <a:r>
              <a:rPr lang="fr-BE" sz="2400" dirty="0" err="1" smtClean="0">
                <a:solidFill>
                  <a:srgbClr val="093B37"/>
                </a:solidFill>
                <a:latin typeface="Verdana"/>
                <a:ea typeface="Arial" charset="0"/>
                <a:cs typeface="Verdana"/>
              </a:rPr>
              <a:t>implementation</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125 instances of support to EU </a:t>
            </a:r>
            <a:r>
              <a:rPr lang="fr-BE" sz="2400" dirty="0" err="1" smtClean="0">
                <a:solidFill>
                  <a:srgbClr val="093B37"/>
                </a:solidFill>
                <a:latin typeface="Verdana"/>
                <a:ea typeface="Arial" charset="0"/>
                <a:cs typeface="Verdana"/>
              </a:rPr>
              <a:t>policy</a:t>
            </a:r>
            <a:r>
              <a:rPr lang="fr-BE" sz="2400" dirty="0" smtClean="0">
                <a:solidFill>
                  <a:srgbClr val="093B37"/>
                </a:solidFill>
                <a:latin typeface="Verdana"/>
                <a:ea typeface="Arial" charset="0"/>
                <a:cs typeface="Verdana"/>
              </a:rPr>
              <a:t>-maker </a:t>
            </a:r>
            <a:r>
              <a:rPr lang="fr-BE" sz="2400" dirty="0" err="1" smtClean="0">
                <a:solidFill>
                  <a:srgbClr val="093B37"/>
                </a:solidFill>
                <a:latin typeface="Verdana"/>
                <a:ea typeface="Arial" charset="0"/>
                <a:cs typeface="Verdana"/>
              </a:rPr>
              <a:t>annually</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More </a:t>
            </a:r>
            <a:r>
              <a:rPr lang="fr-BE" sz="2400" dirty="0" err="1" smtClean="0">
                <a:solidFill>
                  <a:srgbClr val="093B37"/>
                </a:solidFill>
                <a:latin typeface="Verdana"/>
                <a:ea typeface="Arial" charset="0"/>
                <a:cs typeface="Verdana"/>
              </a:rPr>
              <a:t>than</a:t>
            </a:r>
            <a:r>
              <a:rPr lang="fr-BE" sz="2400" dirty="0" smtClean="0">
                <a:solidFill>
                  <a:srgbClr val="093B37"/>
                </a:solidFill>
                <a:latin typeface="Verdana"/>
                <a:ea typeface="Arial" charset="0"/>
                <a:cs typeface="Verdana"/>
              </a:rPr>
              <a:t> 100 </a:t>
            </a:r>
            <a:r>
              <a:rPr lang="fr-BE" sz="2400" dirty="0" err="1" smtClean="0">
                <a:solidFill>
                  <a:srgbClr val="093B37"/>
                </a:solidFill>
                <a:latin typeface="Verdana"/>
                <a:ea typeface="Arial" charset="0"/>
                <a:cs typeface="Verdana"/>
              </a:rPr>
              <a:t>economic</a:t>
            </a:r>
            <a:r>
              <a:rPr lang="fr-BE" sz="2400" dirty="0" smtClean="0">
                <a:solidFill>
                  <a:srgbClr val="093B37"/>
                </a:solidFill>
                <a:latin typeface="Verdana"/>
                <a:ea typeface="Arial" charset="0"/>
                <a:cs typeface="Verdana"/>
              </a:rPr>
              <a:t>, bio-</a:t>
            </a:r>
            <a:r>
              <a:rPr lang="fr-BE" sz="2400" dirty="0" err="1" smtClean="0">
                <a:solidFill>
                  <a:srgbClr val="093B37"/>
                </a:solidFill>
                <a:latin typeface="Verdana"/>
                <a:ea typeface="Arial" charset="0"/>
                <a:cs typeface="Verdana"/>
              </a:rPr>
              <a:t>physical</a:t>
            </a:r>
            <a:r>
              <a:rPr lang="fr-BE" sz="2400" dirty="0" smtClean="0">
                <a:solidFill>
                  <a:srgbClr val="093B37"/>
                </a:solidFill>
                <a:latin typeface="Verdana"/>
                <a:ea typeface="Arial" charset="0"/>
                <a:cs typeface="Verdana"/>
              </a:rPr>
              <a:t> and </a:t>
            </a:r>
            <a:r>
              <a:rPr lang="fr-BE" sz="2400" dirty="0" err="1" smtClean="0">
                <a:solidFill>
                  <a:srgbClr val="093B37"/>
                </a:solidFill>
                <a:latin typeface="Verdana"/>
                <a:ea typeface="Arial" charset="0"/>
                <a:cs typeface="Verdana"/>
              </a:rPr>
              <a:t>nuclear</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models</a:t>
            </a:r>
            <a:endParaRPr lang="fr-BE" sz="2400" dirty="0" smtClean="0">
              <a:solidFill>
                <a:srgbClr val="093B37"/>
              </a:solidFill>
              <a:latin typeface="Verdana"/>
              <a:ea typeface="Arial" charset="0"/>
              <a:cs typeface="Verdana"/>
            </a:endParaRPr>
          </a:p>
          <a:p>
            <a:pPr marL="342900" lvl="2" indent="-342900">
              <a:spcBef>
                <a:spcPts val="1600"/>
              </a:spcBef>
              <a:buClr>
                <a:srgbClr val="093B37"/>
              </a:buClr>
              <a:buSzPct val="150000"/>
              <a:buFont typeface="Arial" charset="0"/>
              <a:buChar char="•"/>
              <a:defRPr/>
            </a:pPr>
            <a:r>
              <a:rPr lang="fr-BE" sz="2400" dirty="0" smtClean="0">
                <a:solidFill>
                  <a:srgbClr val="093B37"/>
                </a:solidFill>
                <a:latin typeface="Verdana"/>
                <a:ea typeface="Arial" charset="0"/>
                <a:cs typeface="Verdana"/>
              </a:rPr>
              <a:t>Focus on the </a:t>
            </a:r>
            <a:r>
              <a:rPr lang="fr-BE" sz="2400" dirty="0" err="1" smtClean="0">
                <a:solidFill>
                  <a:srgbClr val="093B37"/>
                </a:solidFill>
                <a:latin typeface="Verdana"/>
                <a:ea typeface="Arial" charset="0"/>
                <a:cs typeface="Verdana"/>
              </a:rPr>
              <a:t>priorities</a:t>
            </a:r>
            <a:r>
              <a:rPr lang="fr-BE" sz="2400" dirty="0" smtClean="0">
                <a:solidFill>
                  <a:srgbClr val="093B37"/>
                </a:solidFill>
                <a:latin typeface="Verdana"/>
                <a:ea typeface="Arial" charset="0"/>
                <a:cs typeface="Verdana"/>
              </a:rPr>
              <a:t> of the Commission </a:t>
            </a:r>
            <a:br>
              <a:rPr lang="fr-BE" sz="2400" dirty="0" smtClean="0">
                <a:solidFill>
                  <a:srgbClr val="093B37"/>
                </a:solidFill>
                <a:latin typeface="Verdana"/>
                <a:ea typeface="Arial" charset="0"/>
                <a:cs typeface="Verdana"/>
              </a:rPr>
            </a:br>
            <a:r>
              <a:rPr lang="fr-BE" sz="2400" dirty="0" smtClean="0">
                <a:solidFill>
                  <a:srgbClr val="093B37"/>
                </a:solidFill>
                <a:latin typeface="Verdana"/>
                <a:ea typeface="Arial" charset="0"/>
                <a:cs typeface="Verdana"/>
              </a:rPr>
              <a:t>(80% of </a:t>
            </a:r>
            <a:r>
              <a:rPr lang="fr-BE" sz="2400" dirty="0" err="1" smtClean="0">
                <a:solidFill>
                  <a:srgbClr val="093B37"/>
                </a:solidFill>
                <a:latin typeface="Verdana"/>
                <a:ea typeface="Arial" charset="0"/>
                <a:cs typeface="Verdana"/>
              </a:rPr>
              <a:t>activities</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co-designed</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with</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partner</a:t>
            </a:r>
            <a:r>
              <a:rPr lang="fr-BE" sz="2400" dirty="0" smtClean="0">
                <a:solidFill>
                  <a:srgbClr val="093B37"/>
                </a:solidFill>
                <a:latin typeface="Verdana"/>
                <a:ea typeface="Arial" charset="0"/>
                <a:cs typeface="Verdana"/>
              </a:rPr>
              <a:t> </a:t>
            </a:r>
            <a:r>
              <a:rPr lang="fr-BE" sz="2400" dirty="0" err="1" smtClean="0">
                <a:solidFill>
                  <a:srgbClr val="093B37"/>
                </a:solidFill>
                <a:latin typeface="Verdana"/>
                <a:ea typeface="Arial" charset="0"/>
                <a:cs typeface="Verdana"/>
              </a:rPr>
              <a:t>DG's</a:t>
            </a:r>
            <a:r>
              <a:rPr lang="fr-BE" sz="2400" dirty="0" smtClean="0">
                <a:solidFill>
                  <a:srgbClr val="093B37"/>
                </a:solidFill>
                <a:latin typeface="Verdana"/>
                <a:ea typeface="Arial" charset="0"/>
                <a:cs typeface="Verdana"/>
              </a:rPr>
              <a:t>)</a:t>
            </a:r>
          </a:p>
          <a:p>
            <a:pPr marL="0" lvl="2" indent="0" eaLnBrk="0" hangingPunct="0">
              <a:spcBef>
                <a:spcPts val="1600"/>
              </a:spcBef>
              <a:buClr>
                <a:srgbClr val="093B37"/>
              </a:buClr>
              <a:buSzPct val="150000"/>
              <a:buFont typeface="Arial" charset="0"/>
              <a:buNone/>
            </a:pPr>
            <a:endParaRPr lang="en-GB" altLang="en-US" sz="2400" kern="0" dirty="0" smtClean="0">
              <a:solidFill>
                <a:srgbClr val="093B37"/>
              </a:solidFill>
              <a:latin typeface="Verdana"/>
              <a:ea typeface="Arial" charset="0"/>
              <a:cs typeface="Verdana"/>
            </a:endParaRPr>
          </a:p>
        </p:txBody>
      </p:sp>
      <p:sp>
        <p:nvSpPr>
          <p:cNvPr id="4" name="Slide Number Placeholder 3"/>
          <p:cNvSpPr>
            <a:spLocks noGrp="1"/>
          </p:cNvSpPr>
          <p:nvPr>
            <p:ph type="sldNum" sz="quarter" idx="10"/>
          </p:nvPr>
        </p:nvSpPr>
        <p:spPr/>
        <p:txBody>
          <a:bodyPr/>
          <a:lstStyle/>
          <a:p>
            <a:fld id="{FE2E1E03-196A-5B46-BE35-1FC3D54EF4A2}" type="slidenum">
              <a:rPr lang="nl-NL" smtClean="0"/>
              <a:t>8</a:t>
            </a:fld>
            <a:endParaRPr lang="nl-NL"/>
          </a:p>
        </p:txBody>
      </p:sp>
    </p:spTree>
    <p:extLst>
      <p:ext uri="{BB962C8B-B14F-4D97-AF65-F5344CB8AC3E}">
        <p14:creationId xmlns:p14="http://schemas.microsoft.com/office/powerpoint/2010/main" val="758987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50336" rtl="0" eaLnBrk="1" fontAlgn="auto" latinLnBrk="0" hangingPunct="1">
              <a:lnSpc>
                <a:spcPct val="100000"/>
              </a:lnSpc>
              <a:spcBef>
                <a:spcPts val="0"/>
              </a:spcBef>
              <a:spcAft>
                <a:spcPts val="0"/>
              </a:spcAft>
              <a:buClrTx/>
              <a:buSzTx/>
              <a:buFontTx/>
              <a:buNone/>
              <a:tabLst/>
              <a:defRPr/>
            </a:pPr>
            <a:r>
              <a:rPr lang="en-GB" dirty="0" smtClean="0"/>
              <a:t>The JRC Scientific</a:t>
            </a:r>
            <a:r>
              <a:rPr lang="en-GB" baseline="0" dirty="0" smtClean="0"/>
              <a:t> Excellence slides give examples of the JRC performance </a:t>
            </a:r>
          </a:p>
          <a:p>
            <a:endParaRPr lang="nl-NL" dirty="0"/>
          </a:p>
        </p:txBody>
      </p:sp>
      <p:sp>
        <p:nvSpPr>
          <p:cNvPr id="4" name="Slide Number Placeholder 3"/>
          <p:cNvSpPr>
            <a:spLocks noGrp="1"/>
          </p:cNvSpPr>
          <p:nvPr>
            <p:ph type="sldNum" sz="quarter" idx="10"/>
          </p:nvPr>
        </p:nvSpPr>
        <p:spPr/>
        <p:txBody>
          <a:bodyPr/>
          <a:lstStyle/>
          <a:p>
            <a:fld id="{FE2E1E03-196A-5B46-BE35-1FC3D54EF4A2}" type="slidenum">
              <a:rPr lang="nl-NL" smtClean="0"/>
              <a:t>9</a:t>
            </a:fld>
            <a:endParaRPr lang="nl-NL"/>
          </a:p>
        </p:txBody>
      </p:sp>
    </p:spTree>
    <p:extLst>
      <p:ext uri="{BB962C8B-B14F-4D97-AF65-F5344CB8AC3E}">
        <p14:creationId xmlns:p14="http://schemas.microsoft.com/office/powerpoint/2010/main" val="2365809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74999" y="1178222"/>
            <a:ext cx="9449991" cy="2506427"/>
          </a:xfrm>
          <a:prstGeom prst="rect">
            <a:avLst/>
          </a:prstGeom>
        </p:spPr>
        <p:txBody>
          <a:bodyPr anchor="b"/>
          <a:lstStyle>
            <a:lvl1pPr algn="ctr">
              <a:defRPr sz="6201"/>
            </a:lvl1pPr>
          </a:lstStyle>
          <a:p>
            <a:r>
              <a:rPr lang="nl-NL" smtClean="0"/>
              <a:t>Titelstijl van model bewerken</a:t>
            </a:r>
            <a:endParaRPr lang="nl-NL"/>
          </a:p>
        </p:txBody>
      </p:sp>
      <p:sp>
        <p:nvSpPr>
          <p:cNvPr id="3" name="Ondertitel 2"/>
          <p:cNvSpPr>
            <a:spLocks noGrp="1"/>
          </p:cNvSpPr>
          <p:nvPr>
            <p:ph type="subTitle" idx="1"/>
          </p:nvPr>
        </p:nvSpPr>
        <p:spPr>
          <a:xfrm>
            <a:off x="1574999" y="3781306"/>
            <a:ext cx="9449991" cy="1738167"/>
          </a:xfrm>
          <a:prstGeom prst="rect">
            <a:avLst/>
          </a:prstGeom>
        </p:spPr>
        <p:txBody>
          <a:bodyPr/>
          <a:lstStyle>
            <a:lvl1pPr marL="0" indent="0" algn="ctr">
              <a:buNone/>
              <a:defRPr sz="2480"/>
            </a:lvl1pPr>
            <a:lvl2pPr marL="472516" indent="0" algn="ctr">
              <a:buNone/>
              <a:defRPr sz="2067"/>
            </a:lvl2pPr>
            <a:lvl3pPr marL="945032" indent="0" algn="ctr">
              <a:buNone/>
              <a:defRPr sz="1860"/>
            </a:lvl3pPr>
            <a:lvl4pPr marL="1417549" indent="0" algn="ctr">
              <a:buNone/>
              <a:defRPr sz="1654"/>
            </a:lvl4pPr>
            <a:lvl5pPr marL="1890065" indent="0" algn="ctr">
              <a:buNone/>
              <a:defRPr sz="1654"/>
            </a:lvl5pPr>
            <a:lvl6pPr marL="2362581" indent="0" algn="ctr">
              <a:buNone/>
              <a:defRPr sz="1654"/>
            </a:lvl6pPr>
            <a:lvl7pPr marL="2835097" indent="0" algn="ctr">
              <a:buNone/>
              <a:defRPr sz="1654"/>
            </a:lvl7pPr>
            <a:lvl8pPr marL="3307613" indent="0" algn="ctr">
              <a:buNone/>
              <a:defRPr sz="1654"/>
            </a:lvl8pPr>
            <a:lvl9pPr marL="3780130" indent="0" algn="ctr">
              <a:buNone/>
              <a:defRPr sz="1654"/>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5" name="Tijdelijke aanduiding voor voettekst 4"/>
          <p:cNvSpPr>
            <a:spLocks noGrp="1"/>
          </p:cNvSpPr>
          <p:nvPr>
            <p:ph type="ftr" sz="quarter" idx="11"/>
          </p:nvPr>
        </p:nvSpPr>
        <p:spPr>
          <a:xfrm>
            <a:off x="4173746" y="6672697"/>
            <a:ext cx="4252496" cy="383297"/>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866249" y="383297"/>
            <a:ext cx="10867490" cy="1391534"/>
          </a:xfrm>
          <a:prstGeom prst="rect">
            <a:avLst/>
          </a:prstGeom>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866249" y="1916484"/>
            <a:ext cx="10867490" cy="4567898"/>
          </a:xfrm>
          <a:prstGeom prst="rect">
            <a:avLst/>
          </a:prstGeo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5" name="Tijdelijke aanduiding voor voettekst 4"/>
          <p:cNvSpPr>
            <a:spLocks noGrp="1"/>
          </p:cNvSpPr>
          <p:nvPr>
            <p:ph type="ftr" sz="quarter" idx="11"/>
          </p:nvPr>
        </p:nvSpPr>
        <p:spPr>
          <a:xfrm>
            <a:off x="4173746" y="6672697"/>
            <a:ext cx="4252496" cy="383297"/>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9016867" y="383297"/>
            <a:ext cx="2716872" cy="6101085"/>
          </a:xfrm>
          <a:prstGeom prst="rect">
            <a:avLst/>
          </a:prstGeo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866249" y="383297"/>
            <a:ext cx="7993117" cy="6101085"/>
          </a:xfrm>
          <a:prstGeom prst="rect">
            <a:avLst/>
          </a:prstGeo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5" name="Tijdelijke aanduiding voor voettekst 4"/>
          <p:cNvSpPr>
            <a:spLocks noGrp="1"/>
          </p:cNvSpPr>
          <p:nvPr>
            <p:ph type="ftr" sz="quarter" idx="11"/>
          </p:nvPr>
        </p:nvSpPr>
        <p:spPr>
          <a:xfrm>
            <a:off x="4173746" y="6672697"/>
            <a:ext cx="4252496" cy="383297"/>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866249" y="383297"/>
            <a:ext cx="10867490" cy="1391534"/>
          </a:xfrm>
          <a:prstGeom prst="rect">
            <a:avLst/>
          </a:prstGeom>
        </p:spPr>
        <p:txBody>
          <a:bodyPr/>
          <a:lstStyle/>
          <a:p>
            <a:r>
              <a:rPr lang="nl-NL" smtClean="0"/>
              <a:t>Titelstijl van model bewerken</a:t>
            </a:r>
            <a:endParaRPr lang="nl-NL"/>
          </a:p>
        </p:txBody>
      </p:sp>
      <p:sp>
        <p:nvSpPr>
          <p:cNvPr id="3" name="Tijdelijke aanduiding voor inhoud 2"/>
          <p:cNvSpPr>
            <a:spLocks noGrp="1"/>
          </p:cNvSpPr>
          <p:nvPr>
            <p:ph idx="1"/>
          </p:nvPr>
        </p:nvSpPr>
        <p:spPr>
          <a:xfrm>
            <a:off x="866249" y="1916484"/>
            <a:ext cx="10867490" cy="456789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5" name="Tijdelijke aanduiding voor voettekst 4"/>
          <p:cNvSpPr>
            <a:spLocks noGrp="1"/>
          </p:cNvSpPr>
          <p:nvPr>
            <p:ph type="ftr" sz="quarter" idx="11"/>
          </p:nvPr>
        </p:nvSpPr>
        <p:spPr>
          <a:xfrm>
            <a:off x="4173746" y="6672697"/>
            <a:ext cx="4252496" cy="383297"/>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59687" y="1794830"/>
            <a:ext cx="10867490" cy="2994714"/>
          </a:xfrm>
          <a:prstGeom prst="rect">
            <a:avLst/>
          </a:prstGeom>
        </p:spPr>
        <p:txBody>
          <a:bodyPr anchor="b"/>
          <a:lstStyle>
            <a:lvl1pPr>
              <a:defRPr sz="6201"/>
            </a:lvl1pPr>
          </a:lstStyle>
          <a:p>
            <a:r>
              <a:rPr lang="nl-NL" smtClean="0"/>
              <a:t>Titelstijl van model bewerken</a:t>
            </a:r>
            <a:endParaRPr lang="nl-NL"/>
          </a:p>
        </p:txBody>
      </p:sp>
      <p:sp>
        <p:nvSpPr>
          <p:cNvPr id="3" name="Tijdelijke aanduiding voor tekst 2"/>
          <p:cNvSpPr>
            <a:spLocks noGrp="1"/>
          </p:cNvSpPr>
          <p:nvPr>
            <p:ph type="body" idx="1"/>
          </p:nvPr>
        </p:nvSpPr>
        <p:spPr>
          <a:xfrm>
            <a:off x="859687" y="4817875"/>
            <a:ext cx="10867490" cy="1574849"/>
          </a:xfrm>
          <a:prstGeom prst="rect">
            <a:avLst/>
          </a:prstGeom>
        </p:spPr>
        <p:txBody>
          <a:bodyPr/>
          <a:lstStyle>
            <a:lvl1pPr marL="0" indent="0">
              <a:buNone/>
              <a:defRPr sz="2480">
                <a:solidFill>
                  <a:schemeClr val="tx1">
                    <a:tint val="75000"/>
                  </a:schemeClr>
                </a:solidFill>
              </a:defRPr>
            </a:lvl1pPr>
            <a:lvl2pPr marL="472516" indent="0">
              <a:buNone/>
              <a:defRPr sz="2067">
                <a:solidFill>
                  <a:schemeClr val="tx1">
                    <a:tint val="75000"/>
                  </a:schemeClr>
                </a:solidFill>
              </a:defRPr>
            </a:lvl2pPr>
            <a:lvl3pPr marL="945032" indent="0">
              <a:buNone/>
              <a:defRPr sz="1860">
                <a:solidFill>
                  <a:schemeClr val="tx1">
                    <a:tint val="75000"/>
                  </a:schemeClr>
                </a:solidFill>
              </a:defRPr>
            </a:lvl3pPr>
            <a:lvl4pPr marL="1417549" indent="0">
              <a:buNone/>
              <a:defRPr sz="1654">
                <a:solidFill>
                  <a:schemeClr val="tx1">
                    <a:tint val="75000"/>
                  </a:schemeClr>
                </a:solidFill>
              </a:defRPr>
            </a:lvl4pPr>
            <a:lvl5pPr marL="1890065" indent="0">
              <a:buNone/>
              <a:defRPr sz="1654">
                <a:solidFill>
                  <a:schemeClr val="tx1">
                    <a:tint val="75000"/>
                  </a:schemeClr>
                </a:solidFill>
              </a:defRPr>
            </a:lvl5pPr>
            <a:lvl6pPr marL="2362581" indent="0">
              <a:buNone/>
              <a:defRPr sz="1654">
                <a:solidFill>
                  <a:schemeClr val="tx1">
                    <a:tint val="75000"/>
                  </a:schemeClr>
                </a:solidFill>
              </a:defRPr>
            </a:lvl6pPr>
            <a:lvl7pPr marL="2835097" indent="0">
              <a:buNone/>
              <a:defRPr sz="1654">
                <a:solidFill>
                  <a:schemeClr val="tx1">
                    <a:tint val="75000"/>
                  </a:schemeClr>
                </a:solidFill>
              </a:defRPr>
            </a:lvl7pPr>
            <a:lvl8pPr marL="3307613" indent="0">
              <a:buNone/>
              <a:defRPr sz="1654">
                <a:solidFill>
                  <a:schemeClr val="tx1">
                    <a:tint val="75000"/>
                  </a:schemeClr>
                </a:solidFill>
              </a:defRPr>
            </a:lvl8pPr>
            <a:lvl9pPr marL="3780130" indent="0">
              <a:buNone/>
              <a:defRPr sz="1654">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5" name="Tijdelijke aanduiding voor voettekst 4"/>
          <p:cNvSpPr>
            <a:spLocks noGrp="1"/>
          </p:cNvSpPr>
          <p:nvPr>
            <p:ph type="ftr" sz="quarter" idx="11"/>
          </p:nvPr>
        </p:nvSpPr>
        <p:spPr>
          <a:xfrm>
            <a:off x="4173746" y="6672697"/>
            <a:ext cx="4252496" cy="383297"/>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866249" y="383297"/>
            <a:ext cx="10867490" cy="1391534"/>
          </a:xfrm>
          <a:prstGeom prst="rect">
            <a:avLst/>
          </a:prstGeom>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866249" y="1916484"/>
            <a:ext cx="5354995" cy="456789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378744" y="1916484"/>
            <a:ext cx="5354995" cy="4567898"/>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6" name="Tijdelijke aanduiding voor voettekst 5"/>
          <p:cNvSpPr>
            <a:spLocks noGrp="1"/>
          </p:cNvSpPr>
          <p:nvPr>
            <p:ph type="ftr" sz="quarter" idx="11"/>
          </p:nvPr>
        </p:nvSpPr>
        <p:spPr>
          <a:xfrm>
            <a:off x="4173746" y="6672697"/>
            <a:ext cx="4252496" cy="383297"/>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67890" y="383297"/>
            <a:ext cx="10867490" cy="1391534"/>
          </a:xfrm>
          <a:prstGeom prst="rect">
            <a:avLst/>
          </a:prstGeom>
        </p:spPr>
        <p:txBody>
          <a:bodyPr/>
          <a:lstStyle/>
          <a:p>
            <a:r>
              <a:rPr lang="nl-NL" smtClean="0"/>
              <a:t>Titelstijl van model bewerken</a:t>
            </a:r>
            <a:endParaRPr lang="nl-NL"/>
          </a:p>
        </p:txBody>
      </p:sp>
      <p:sp>
        <p:nvSpPr>
          <p:cNvPr id="3" name="Tijdelijke aanduiding voor tekst 2"/>
          <p:cNvSpPr>
            <a:spLocks noGrp="1"/>
          </p:cNvSpPr>
          <p:nvPr>
            <p:ph type="body" idx="1"/>
          </p:nvPr>
        </p:nvSpPr>
        <p:spPr>
          <a:xfrm>
            <a:off x="867891" y="1764832"/>
            <a:ext cx="5330385" cy="864917"/>
          </a:xfrm>
          <a:prstGeom prst="rect">
            <a:avLst/>
          </a:prstGeo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867891" y="2629749"/>
            <a:ext cx="5330385" cy="3867965"/>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378744" y="1764832"/>
            <a:ext cx="5356636" cy="864917"/>
          </a:xfrm>
          <a:prstGeom prst="rect">
            <a:avLst/>
          </a:prstGeom>
        </p:spPr>
        <p:txBody>
          <a:bodyPr anchor="b"/>
          <a:lstStyle>
            <a:lvl1pPr marL="0" indent="0">
              <a:buNone/>
              <a:defRPr sz="2480" b="1"/>
            </a:lvl1pPr>
            <a:lvl2pPr marL="472516" indent="0">
              <a:buNone/>
              <a:defRPr sz="2067" b="1"/>
            </a:lvl2pPr>
            <a:lvl3pPr marL="945032" indent="0">
              <a:buNone/>
              <a:defRPr sz="1860" b="1"/>
            </a:lvl3pPr>
            <a:lvl4pPr marL="1417549" indent="0">
              <a:buNone/>
              <a:defRPr sz="1654" b="1"/>
            </a:lvl4pPr>
            <a:lvl5pPr marL="1890065" indent="0">
              <a:buNone/>
              <a:defRPr sz="1654" b="1"/>
            </a:lvl5pPr>
            <a:lvl6pPr marL="2362581" indent="0">
              <a:buNone/>
              <a:defRPr sz="1654" b="1"/>
            </a:lvl6pPr>
            <a:lvl7pPr marL="2835097" indent="0">
              <a:buNone/>
              <a:defRPr sz="1654" b="1"/>
            </a:lvl7pPr>
            <a:lvl8pPr marL="3307613" indent="0">
              <a:buNone/>
              <a:defRPr sz="1654" b="1"/>
            </a:lvl8pPr>
            <a:lvl9pPr marL="3780130" indent="0">
              <a:buNone/>
              <a:defRPr sz="1654"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6378744" y="2629749"/>
            <a:ext cx="5356636" cy="3867965"/>
          </a:xfrm>
          <a:prstGeom prst="rect">
            <a:avLst/>
          </a:prstGeom>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8" name="Tijdelijke aanduiding voor voettekst 7"/>
          <p:cNvSpPr>
            <a:spLocks noGrp="1"/>
          </p:cNvSpPr>
          <p:nvPr>
            <p:ph type="ftr" sz="quarter" idx="11"/>
          </p:nvPr>
        </p:nvSpPr>
        <p:spPr>
          <a:xfrm>
            <a:off x="4173746" y="6672697"/>
            <a:ext cx="4252496" cy="383297"/>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866249" y="383297"/>
            <a:ext cx="10867490" cy="1391534"/>
          </a:xfrm>
          <a:prstGeom prst="rect">
            <a:avLst/>
          </a:prstGeom>
        </p:spPr>
        <p:txBody>
          <a:bodyPr/>
          <a:lstStyle/>
          <a:p>
            <a:r>
              <a:rPr lang="nl-NL" smtClean="0"/>
              <a:t>Titelstijl van model bewerken</a:t>
            </a:r>
            <a:endParaRPr lang="nl-NL"/>
          </a:p>
        </p:txBody>
      </p:sp>
      <p:sp>
        <p:nvSpPr>
          <p:cNvPr id="3" name="Tijdelijke aanduiding voor datum 2"/>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4" name="Tijdelijke aanduiding voor voettekst 3"/>
          <p:cNvSpPr>
            <a:spLocks noGrp="1"/>
          </p:cNvSpPr>
          <p:nvPr>
            <p:ph type="ftr" sz="quarter" idx="11"/>
          </p:nvPr>
        </p:nvSpPr>
        <p:spPr>
          <a:xfrm>
            <a:off x="4173746" y="6672697"/>
            <a:ext cx="4252496" cy="383297"/>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3" name="Tijdelijke aanduiding voor voettekst 2"/>
          <p:cNvSpPr>
            <a:spLocks noGrp="1"/>
          </p:cNvSpPr>
          <p:nvPr>
            <p:ph type="ftr" sz="quarter" idx="11"/>
          </p:nvPr>
        </p:nvSpPr>
        <p:spPr>
          <a:xfrm>
            <a:off x="4173746" y="6672697"/>
            <a:ext cx="4252496" cy="383297"/>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67891" y="479954"/>
            <a:ext cx="4063824" cy="1679840"/>
          </a:xfrm>
          <a:prstGeom prst="rect">
            <a:avLst/>
          </a:prstGeom>
        </p:spPr>
        <p:txBody>
          <a:bodyPr anchor="b"/>
          <a:lstStyle>
            <a:lvl1pPr>
              <a:defRPr sz="3307"/>
            </a:lvl1pPr>
          </a:lstStyle>
          <a:p>
            <a:r>
              <a:rPr lang="nl-NL" smtClean="0"/>
              <a:t>Titelstijl van model bewerken</a:t>
            </a:r>
            <a:endParaRPr lang="nl-NL"/>
          </a:p>
        </p:txBody>
      </p:sp>
      <p:sp>
        <p:nvSpPr>
          <p:cNvPr id="3" name="Tijdelijke aanduiding voor inhoud 2"/>
          <p:cNvSpPr>
            <a:spLocks noGrp="1"/>
          </p:cNvSpPr>
          <p:nvPr>
            <p:ph idx="1"/>
          </p:nvPr>
        </p:nvSpPr>
        <p:spPr>
          <a:xfrm>
            <a:off x="5356636" y="1036569"/>
            <a:ext cx="6378744" cy="5116178"/>
          </a:xfrm>
          <a:prstGeom prst="rect">
            <a:avLst/>
          </a:prstGeom>
        </p:spPr>
        <p:txBody>
          <a:bodyPr/>
          <a:lstStyle>
            <a:lvl1pPr>
              <a:defRPr sz="3307"/>
            </a:lvl1pPr>
            <a:lvl2pPr>
              <a:defRPr sz="2894"/>
            </a:lvl2pPr>
            <a:lvl3pPr>
              <a:defRPr sz="2480"/>
            </a:lvl3pPr>
            <a:lvl4pPr>
              <a:defRPr sz="2067"/>
            </a:lvl4pPr>
            <a:lvl5pPr>
              <a:defRPr sz="2067"/>
            </a:lvl5pPr>
            <a:lvl6pPr>
              <a:defRPr sz="2067"/>
            </a:lvl6pPr>
            <a:lvl7pPr>
              <a:defRPr sz="2067"/>
            </a:lvl7pPr>
            <a:lvl8pPr>
              <a:defRPr sz="2067"/>
            </a:lvl8pPr>
            <a:lvl9pPr>
              <a:defRPr sz="2067"/>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67891" y="2159794"/>
            <a:ext cx="4063824" cy="4001285"/>
          </a:xfrm>
          <a:prstGeom prst="rect">
            <a:avLst/>
          </a:prstGeo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nl-NL" smtClean="0"/>
              <a:t>Klik om de tekststijl van het model te bewerken</a:t>
            </a:r>
          </a:p>
        </p:txBody>
      </p:sp>
      <p:sp>
        <p:nvSpPr>
          <p:cNvPr id="5" name="Tijdelijke aanduiding voor datum 4"/>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6" name="Tijdelijke aanduiding voor voettekst 5"/>
          <p:cNvSpPr>
            <a:spLocks noGrp="1"/>
          </p:cNvSpPr>
          <p:nvPr>
            <p:ph type="ftr" sz="quarter" idx="11"/>
          </p:nvPr>
        </p:nvSpPr>
        <p:spPr>
          <a:xfrm>
            <a:off x="4173746" y="6672697"/>
            <a:ext cx="4252496" cy="383297"/>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67891" y="479954"/>
            <a:ext cx="4063824" cy="1679840"/>
          </a:xfrm>
          <a:prstGeom prst="rect">
            <a:avLst/>
          </a:prstGeom>
        </p:spPr>
        <p:txBody>
          <a:bodyPr anchor="b"/>
          <a:lstStyle>
            <a:lvl1pPr>
              <a:defRPr sz="3307"/>
            </a:lvl1pPr>
          </a:lstStyle>
          <a:p>
            <a:r>
              <a:rPr lang="nl-NL" smtClean="0"/>
              <a:t>Titelstijl van model bewerken</a:t>
            </a:r>
            <a:endParaRPr lang="nl-NL"/>
          </a:p>
        </p:txBody>
      </p:sp>
      <p:sp>
        <p:nvSpPr>
          <p:cNvPr id="3" name="Tijdelijke aanduiding voor afbeelding 2"/>
          <p:cNvSpPr>
            <a:spLocks noGrp="1"/>
          </p:cNvSpPr>
          <p:nvPr>
            <p:ph type="pic" idx="1"/>
          </p:nvPr>
        </p:nvSpPr>
        <p:spPr>
          <a:xfrm>
            <a:off x="5356636" y="1036569"/>
            <a:ext cx="6378744" cy="5116178"/>
          </a:xfrm>
          <a:prstGeom prst="rect">
            <a:avLst/>
          </a:prstGeom>
        </p:spPr>
        <p:txBody>
          <a:bodyPr/>
          <a:lstStyle>
            <a:lvl1pPr marL="0" indent="0">
              <a:buNone/>
              <a:defRPr sz="3307"/>
            </a:lvl1pPr>
            <a:lvl2pPr marL="472516" indent="0">
              <a:buNone/>
              <a:defRPr sz="2894"/>
            </a:lvl2pPr>
            <a:lvl3pPr marL="945032" indent="0">
              <a:buNone/>
              <a:defRPr sz="2480"/>
            </a:lvl3pPr>
            <a:lvl4pPr marL="1417549" indent="0">
              <a:buNone/>
              <a:defRPr sz="2067"/>
            </a:lvl4pPr>
            <a:lvl5pPr marL="1890065" indent="0">
              <a:buNone/>
              <a:defRPr sz="2067"/>
            </a:lvl5pPr>
            <a:lvl6pPr marL="2362581" indent="0">
              <a:buNone/>
              <a:defRPr sz="2067"/>
            </a:lvl6pPr>
            <a:lvl7pPr marL="2835097" indent="0">
              <a:buNone/>
              <a:defRPr sz="2067"/>
            </a:lvl7pPr>
            <a:lvl8pPr marL="3307613" indent="0">
              <a:buNone/>
              <a:defRPr sz="2067"/>
            </a:lvl8pPr>
            <a:lvl9pPr marL="3780130" indent="0">
              <a:buNone/>
              <a:defRPr sz="2067"/>
            </a:lvl9pPr>
          </a:lstStyle>
          <a:p>
            <a:endParaRPr lang="nl-NL"/>
          </a:p>
        </p:txBody>
      </p:sp>
      <p:sp>
        <p:nvSpPr>
          <p:cNvPr id="4" name="Tijdelijke aanduiding voor tekst 3"/>
          <p:cNvSpPr>
            <a:spLocks noGrp="1"/>
          </p:cNvSpPr>
          <p:nvPr>
            <p:ph type="body" sz="half" idx="2"/>
          </p:nvPr>
        </p:nvSpPr>
        <p:spPr>
          <a:xfrm>
            <a:off x="867891" y="2159794"/>
            <a:ext cx="4063824" cy="4001285"/>
          </a:xfrm>
          <a:prstGeom prst="rect">
            <a:avLst/>
          </a:prstGeom>
        </p:spPr>
        <p:txBody>
          <a:bodyPr/>
          <a:lstStyle>
            <a:lvl1pPr marL="0" indent="0">
              <a:buNone/>
              <a:defRPr sz="1654"/>
            </a:lvl1pPr>
            <a:lvl2pPr marL="472516" indent="0">
              <a:buNone/>
              <a:defRPr sz="1447"/>
            </a:lvl2pPr>
            <a:lvl3pPr marL="945032" indent="0">
              <a:buNone/>
              <a:defRPr sz="1240"/>
            </a:lvl3pPr>
            <a:lvl4pPr marL="1417549" indent="0">
              <a:buNone/>
              <a:defRPr sz="1034"/>
            </a:lvl4pPr>
            <a:lvl5pPr marL="1890065" indent="0">
              <a:buNone/>
              <a:defRPr sz="1034"/>
            </a:lvl5pPr>
            <a:lvl6pPr marL="2362581" indent="0">
              <a:buNone/>
              <a:defRPr sz="1034"/>
            </a:lvl6pPr>
            <a:lvl7pPr marL="2835097" indent="0">
              <a:buNone/>
              <a:defRPr sz="1034"/>
            </a:lvl7pPr>
            <a:lvl8pPr marL="3307613" indent="0">
              <a:buNone/>
              <a:defRPr sz="1034"/>
            </a:lvl8pPr>
            <a:lvl9pPr marL="3780130" indent="0">
              <a:buNone/>
              <a:defRPr sz="1034"/>
            </a:lvl9pPr>
          </a:lstStyle>
          <a:p>
            <a:pPr lvl="0"/>
            <a:r>
              <a:rPr lang="nl-NL" smtClean="0"/>
              <a:t>Klik om de tekststijl van het model te bewerken</a:t>
            </a:r>
          </a:p>
        </p:txBody>
      </p:sp>
      <p:sp>
        <p:nvSpPr>
          <p:cNvPr id="5" name="Tijdelijke aanduiding voor datum 4"/>
          <p:cNvSpPr>
            <a:spLocks noGrp="1"/>
          </p:cNvSpPr>
          <p:nvPr>
            <p:ph type="dt" sz="half" idx="10"/>
          </p:nvPr>
        </p:nvSpPr>
        <p:spPr>
          <a:xfrm>
            <a:off x="866249" y="6672697"/>
            <a:ext cx="2834997" cy="383297"/>
          </a:xfrm>
          <a:prstGeom prst="rect">
            <a:avLst/>
          </a:prstGeom>
        </p:spPr>
        <p:txBody>
          <a:bodyPr/>
          <a:lstStyle/>
          <a:p>
            <a:fld id="{4CC2EBDE-0FDB-F243-A23C-6EB8DFC7580C}" type="datetimeFigureOut">
              <a:rPr lang="nl-NL" smtClean="0"/>
              <a:t>17-7-2017</a:t>
            </a:fld>
            <a:endParaRPr lang="nl-NL"/>
          </a:p>
        </p:txBody>
      </p:sp>
      <p:sp>
        <p:nvSpPr>
          <p:cNvPr id="6" name="Tijdelijke aanduiding voor voettekst 5"/>
          <p:cNvSpPr>
            <a:spLocks noGrp="1"/>
          </p:cNvSpPr>
          <p:nvPr>
            <p:ph type="ftr" sz="quarter" idx="11"/>
          </p:nvPr>
        </p:nvSpPr>
        <p:spPr>
          <a:xfrm>
            <a:off x="4173746" y="6672697"/>
            <a:ext cx="4252496" cy="383297"/>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898742" y="6672697"/>
            <a:ext cx="2834997" cy="383297"/>
          </a:xfrm>
          <a:prstGeom prst="rect">
            <a:avLst/>
          </a:prstGeom>
        </p:spPr>
        <p:txBody>
          <a:bodyPr/>
          <a:lstStyle/>
          <a:p>
            <a:fld id="{C53D0383-0593-D645-9D38-71CA08D0D7F3}" type="slidenum">
              <a:rPr lang="nl-NL" smtClean="0"/>
              <a:t>‹#›</a:t>
            </a:fld>
            <a:endParaRPr lang="nl-NL"/>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EC-JRC-logo_horizontal_EN_pos_transparent-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808356" y="6345415"/>
            <a:ext cx="2463229" cy="720080"/>
          </a:xfrm>
          <a:prstGeom prst="rect">
            <a:avLst/>
          </a:prstGeom>
        </p:spPr>
      </p:pic>
    </p:spTree>
    <p:extLst>
      <p:ext uri="{BB962C8B-B14F-4D97-AF65-F5344CB8AC3E}">
        <p14:creationId xmlns:p14="http://schemas.microsoft.com/office/powerpoint/2010/main" val="15933361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iming>
    <p:tnLst>
      <p:par>
        <p:cTn id="1" dur="indefinite" restart="never" nodeType="tmRoot"/>
      </p:par>
    </p:tnLst>
  </p:timing>
  <p:txStyles>
    <p:titleStyle>
      <a:lvl1pPr algn="l" defTabSz="945032" rtl="0" eaLnBrk="1" latinLnBrk="0" hangingPunct="1">
        <a:lnSpc>
          <a:spcPct val="90000"/>
        </a:lnSpc>
        <a:spcBef>
          <a:spcPct val="0"/>
        </a:spcBef>
        <a:buNone/>
        <a:defRPr sz="4547" kern="1200">
          <a:solidFill>
            <a:schemeClr val="tx1"/>
          </a:solidFill>
          <a:latin typeface="Verdana"/>
          <a:ea typeface="+mj-ea"/>
          <a:cs typeface="Verdana"/>
        </a:defRPr>
      </a:lvl1pPr>
    </p:titleStyle>
    <p:bodyStyle>
      <a:lvl1pPr marL="236258" indent="-236258" algn="l" defTabSz="945032" rtl="0" eaLnBrk="1" latinLnBrk="0" hangingPunct="1">
        <a:lnSpc>
          <a:spcPct val="90000"/>
        </a:lnSpc>
        <a:spcBef>
          <a:spcPts val="1034"/>
        </a:spcBef>
        <a:buFont typeface="Arial"/>
        <a:buChar char="•"/>
        <a:defRPr sz="2894" kern="1200">
          <a:solidFill>
            <a:schemeClr val="tx1"/>
          </a:solidFill>
          <a:latin typeface="+mn-lt"/>
          <a:ea typeface="+mn-ea"/>
          <a:cs typeface="+mn-cs"/>
        </a:defRPr>
      </a:lvl1pPr>
      <a:lvl2pPr marL="708774" indent="-236258" algn="l" defTabSz="945032" rtl="0" eaLnBrk="1" latinLnBrk="0" hangingPunct="1">
        <a:lnSpc>
          <a:spcPct val="90000"/>
        </a:lnSpc>
        <a:spcBef>
          <a:spcPts val="517"/>
        </a:spcBef>
        <a:buFont typeface="Arial"/>
        <a:buChar char="•"/>
        <a:defRPr sz="2480" kern="1200">
          <a:solidFill>
            <a:schemeClr val="tx1"/>
          </a:solidFill>
          <a:latin typeface="+mn-lt"/>
          <a:ea typeface="+mn-ea"/>
          <a:cs typeface="+mn-cs"/>
        </a:defRPr>
      </a:lvl2pPr>
      <a:lvl3pPr marL="1181291" indent="-236258" algn="l" defTabSz="945032" rtl="0" eaLnBrk="1" latinLnBrk="0" hangingPunct="1">
        <a:lnSpc>
          <a:spcPct val="90000"/>
        </a:lnSpc>
        <a:spcBef>
          <a:spcPts val="517"/>
        </a:spcBef>
        <a:buFont typeface="Arial"/>
        <a:buChar char="•"/>
        <a:defRPr sz="2067" kern="1200">
          <a:solidFill>
            <a:schemeClr val="tx1"/>
          </a:solidFill>
          <a:latin typeface="+mn-lt"/>
          <a:ea typeface="+mn-ea"/>
          <a:cs typeface="+mn-cs"/>
        </a:defRPr>
      </a:lvl3pPr>
      <a:lvl4pPr marL="1653807"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4pPr>
      <a:lvl5pPr marL="2126323"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5pPr>
      <a:lvl6pPr marL="2598839"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6pPr>
      <a:lvl7pPr marL="3071355"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7pPr>
      <a:lvl8pPr marL="3543872"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8pPr>
      <a:lvl9pPr marL="4016388" indent="-236258" algn="l" defTabSz="945032" rtl="0" eaLnBrk="1" latinLnBrk="0" hangingPunct="1">
        <a:lnSpc>
          <a:spcPct val="90000"/>
        </a:lnSpc>
        <a:spcBef>
          <a:spcPts val="517"/>
        </a:spcBef>
        <a:buFont typeface="Arial"/>
        <a:buChar char="•"/>
        <a:defRPr sz="1860" kern="1200">
          <a:solidFill>
            <a:schemeClr val="tx1"/>
          </a:solidFill>
          <a:latin typeface="+mn-lt"/>
          <a:ea typeface="+mn-ea"/>
          <a:cs typeface="+mn-cs"/>
        </a:defRPr>
      </a:lvl9pPr>
    </p:bodyStyle>
    <p:otherStyle>
      <a:defPPr>
        <a:defRPr lang="nl-NL"/>
      </a:defPPr>
      <a:lvl1pPr marL="0" algn="l" defTabSz="945032" rtl="0" eaLnBrk="1" latinLnBrk="0" hangingPunct="1">
        <a:defRPr sz="1860" kern="1200">
          <a:solidFill>
            <a:schemeClr val="tx1"/>
          </a:solidFill>
          <a:latin typeface="+mn-lt"/>
          <a:ea typeface="+mn-ea"/>
          <a:cs typeface="+mn-cs"/>
        </a:defRPr>
      </a:lvl1pPr>
      <a:lvl2pPr marL="472516" algn="l" defTabSz="945032" rtl="0" eaLnBrk="1" latinLnBrk="0" hangingPunct="1">
        <a:defRPr sz="1860" kern="1200">
          <a:solidFill>
            <a:schemeClr val="tx1"/>
          </a:solidFill>
          <a:latin typeface="+mn-lt"/>
          <a:ea typeface="+mn-ea"/>
          <a:cs typeface="+mn-cs"/>
        </a:defRPr>
      </a:lvl2pPr>
      <a:lvl3pPr marL="945032" algn="l" defTabSz="945032" rtl="0" eaLnBrk="1" latinLnBrk="0" hangingPunct="1">
        <a:defRPr sz="1860" kern="1200">
          <a:solidFill>
            <a:schemeClr val="tx1"/>
          </a:solidFill>
          <a:latin typeface="+mn-lt"/>
          <a:ea typeface="+mn-ea"/>
          <a:cs typeface="+mn-cs"/>
        </a:defRPr>
      </a:lvl3pPr>
      <a:lvl4pPr marL="1417549" algn="l" defTabSz="945032" rtl="0" eaLnBrk="1" latinLnBrk="0" hangingPunct="1">
        <a:defRPr sz="1860" kern="1200">
          <a:solidFill>
            <a:schemeClr val="tx1"/>
          </a:solidFill>
          <a:latin typeface="+mn-lt"/>
          <a:ea typeface="+mn-ea"/>
          <a:cs typeface="+mn-cs"/>
        </a:defRPr>
      </a:lvl4pPr>
      <a:lvl5pPr marL="1890065" algn="l" defTabSz="945032" rtl="0" eaLnBrk="1" latinLnBrk="0" hangingPunct="1">
        <a:defRPr sz="1860" kern="1200">
          <a:solidFill>
            <a:schemeClr val="tx1"/>
          </a:solidFill>
          <a:latin typeface="+mn-lt"/>
          <a:ea typeface="+mn-ea"/>
          <a:cs typeface="+mn-cs"/>
        </a:defRPr>
      </a:lvl5pPr>
      <a:lvl6pPr marL="2362581" algn="l" defTabSz="945032" rtl="0" eaLnBrk="1" latinLnBrk="0" hangingPunct="1">
        <a:defRPr sz="1860" kern="1200">
          <a:solidFill>
            <a:schemeClr val="tx1"/>
          </a:solidFill>
          <a:latin typeface="+mn-lt"/>
          <a:ea typeface="+mn-ea"/>
          <a:cs typeface="+mn-cs"/>
        </a:defRPr>
      </a:lvl6pPr>
      <a:lvl7pPr marL="2835097" algn="l" defTabSz="945032" rtl="0" eaLnBrk="1" latinLnBrk="0" hangingPunct="1">
        <a:defRPr sz="1860" kern="1200">
          <a:solidFill>
            <a:schemeClr val="tx1"/>
          </a:solidFill>
          <a:latin typeface="+mn-lt"/>
          <a:ea typeface="+mn-ea"/>
          <a:cs typeface="+mn-cs"/>
        </a:defRPr>
      </a:lvl7pPr>
      <a:lvl8pPr marL="3307613" algn="l" defTabSz="945032" rtl="0" eaLnBrk="1" latinLnBrk="0" hangingPunct="1">
        <a:defRPr sz="1860" kern="1200">
          <a:solidFill>
            <a:schemeClr val="tx1"/>
          </a:solidFill>
          <a:latin typeface="+mn-lt"/>
          <a:ea typeface="+mn-ea"/>
          <a:cs typeface="+mn-cs"/>
        </a:defRPr>
      </a:lvl8pPr>
      <a:lvl9pPr marL="3780130" algn="l" defTabSz="945032" rtl="0" eaLnBrk="1" latinLnBrk="0" hangingPunct="1">
        <a:defRPr sz="18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tiff"/><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1.emf"/><Relationship Id="rId5" Type="http://schemas.openxmlformats.org/officeDocument/2006/relationships/image" Target="../media/image5.emf"/><Relationship Id="rId10" Type="http://schemas.openxmlformats.org/officeDocument/2006/relationships/image" Target="../media/image10.emf"/><Relationship Id="rId4" Type="http://schemas.openxmlformats.org/officeDocument/2006/relationships/image" Target="../media/image4.emf"/><Relationship Id="rId9"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54.jpe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ec.europa.eu/jrc/en/working-with-us/jobs/permanent-positions"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hyperlink" Target="http://europa.eu/epso/index_en.htm"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RC-city-presen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599988" cy="6263419"/>
          </a:xfrm>
          <a:prstGeom prst="rect">
            <a:avLst/>
          </a:prstGeom>
        </p:spPr>
      </p:pic>
      <p:sp>
        <p:nvSpPr>
          <p:cNvPr id="3" name="Rechthoek 2"/>
          <p:cNvSpPr/>
          <p:nvPr/>
        </p:nvSpPr>
        <p:spPr>
          <a:xfrm>
            <a:off x="8900" y="922706"/>
            <a:ext cx="12582189" cy="1200329"/>
          </a:xfrm>
          <a:prstGeom prst="rect">
            <a:avLst/>
          </a:prstGeom>
        </p:spPr>
        <p:txBody>
          <a:bodyPr wrap="square">
            <a:spAutoFit/>
          </a:bodyPr>
          <a:lstStyle/>
          <a:p>
            <a:pPr algn="ctr"/>
            <a:r>
              <a:rPr lang="nl-NL" sz="3600" b="1" dirty="0" smtClean="0">
                <a:solidFill>
                  <a:srgbClr val="093B37"/>
                </a:solidFill>
                <a:latin typeface="Verdana"/>
                <a:ea typeface="Arial" charset="0"/>
                <a:cs typeface="Verdana"/>
              </a:rPr>
              <a:t>The European </a:t>
            </a:r>
            <a:r>
              <a:rPr lang="nl-NL" sz="3600" b="1" dirty="0" err="1" smtClean="0">
                <a:solidFill>
                  <a:srgbClr val="093B37"/>
                </a:solidFill>
                <a:latin typeface="Verdana"/>
                <a:ea typeface="Arial" charset="0"/>
                <a:cs typeface="Verdana"/>
              </a:rPr>
              <a:t>Commission’s</a:t>
            </a:r>
            <a:r>
              <a:rPr lang="nl-NL" sz="3600" b="1" dirty="0">
                <a:solidFill>
                  <a:srgbClr val="093B37"/>
                </a:solidFill>
                <a:latin typeface="Verdana"/>
                <a:ea typeface="Arial" charset="0"/>
                <a:cs typeface="Verdana"/>
              </a:rPr>
              <a:t> </a:t>
            </a:r>
            <a:r>
              <a:rPr lang="nl-NL" sz="3600" b="1" dirty="0" err="1" smtClean="0">
                <a:solidFill>
                  <a:srgbClr val="093B37"/>
                </a:solidFill>
                <a:latin typeface="Verdana"/>
                <a:ea typeface="Arial" charset="0"/>
                <a:cs typeface="Verdana"/>
              </a:rPr>
              <a:t>science</a:t>
            </a:r>
            <a:r>
              <a:rPr lang="nl-NL" sz="3600" b="1" dirty="0" smtClean="0">
                <a:solidFill>
                  <a:srgbClr val="093B37"/>
                </a:solidFill>
                <a:latin typeface="Verdana"/>
                <a:ea typeface="Arial" charset="0"/>
                <a:cs typeface="Verdana"/>
              </a:rPr>
              <a:t> </a:t>
            </a:r>
          </a:p>
          <a:p>
            <a:pPr algn="ctr"/>
            <a:r>
              <a:rPr lang="nl-NL" sz="3600" b="1" dirty="0" err="1" smtClean="0">
                <a:solidFill>
                  <a:srgbClr val="093B37"/>
                </a:solidFill>
                <a:latin typeface="Verdana"/>
                <a:ea typeface="Arial" charset="0"/>
                <a:cs typeface="Verdana"/>
              </a:rPr>
              <a:t>and</a:t>
            </a:r>
            <a:r>
              <a:rPr lang="nl-NL" sz="3600" b="1" dirty="0" smtClean="0">
                <a:solidFill>
                  <a:srgbClr val="093B37"/>
                </a:solidFill>
                <a:latin typeface="Verdana"/>
                <a:ea typeface="Arial" charset="0"/>
                <a:cs typeface="Verdana"/>
              </a:rPr>
              <a:t> </a:t>
            </a:r>
            <a:r>
              <a:rPr lang="nl-NL" sz="3600" b="1" dirty="0" err="1" smtClean="0">
                <a:solidFill>
                  <a:srgbClr val="093B37"/>
                </a:solidFill>
                <a:latin typeface="Verdana"/>
                <a:ea typeface="Arial" charset="0"/>
                <a:cs typeface="Verdana"/>
              </a:rPr>
              <a:t>knowledge</a:t>
            </a:r>
            <a:r>
              <a:rPr lang="nl-NL" sz="3600" b="1" dirty="0" smtClean="0">
                <a:solidFill>
                  <a:srgbClr val="093B37"/>
                </a:solidFill>
                <a:latin typeface="Verdana"/>
                <a:ea typeface="Arial" charset="0"/>
                <a:cs typeface="Verdana"/>
              </a:rPr>
              <a:t> service</a:t>
            </a:r>
            <a:endParaRPr lang="nl-NL" sz="3600" b="1" dirty="0">
              <a:solidFill>
                <a:srgbClr val="093B37"/>
              </a:solidFill>
              <a:latin typeface="Verdana"/>
              <a:ea typeface="Arial" charset="0"/>
              <a:cs typeface="Verdana"/>
            </a:endParaRPr>
          </a:p>
        </p:txBody>
      </p:sp>
      <p:sp>
        <p:nvSpPr>
          <p:cNvPr id="4" name="Rechthoek 3"/>
          <p:cNvSpPr/>
          <p:nvPr/>
        </p:nvSpPr>
        <p:spPr>
          <a:xfrm>
            <a:off x="3956043" y="2581248"/>
            <a:ext cx="4687902" cy="584776"/>
          </a:xfrm>
          <a:prstGeom prst="rect">
            <a:avLst/>
          </a:prstGeom>
        </p:spPr>
        <p:txBody>
          <a:bodyPr wrap="none">
            <a:spAutoFit/>
          </a:bodyPr>
          <a:lstStyle/>
          <a:p>
            <a:r>
              <a:rPr lang="nl-NL" sz="3200" b="0" dirty="0" smtClean="0">
                <a:solidFill>
                  <a:srgbClr val="093B37"/>
                </a:solidFill>
                <a:latin typeface="Verdana"/>
                <a:ea typeface="Arial" charset="0"/>
                <a:cs typeface="Verdana"/>
              </a:rPr>
              <a:t>Joint Research Centre</a:t>
            </a:r>
            <a:endParaRPr lang="nl-NL" sz="3200" b="0" dirty="0">
              <a:solidFill>
                <a:srgbClr val="093B37"/>
              </a:solidFill>
              <a:latin typeface="Verdana"/>
              <a:ea typeface="Arial" charset="0"/>
              <a:cs typeface="Verdana"/>
            </a:endParaRPr>
          </a:p>
        </p:txBody>
      </p:sp>
      <p:sp>
        <p:nvSpPr>
          <p:cNvPr id="2" name="TextBox 1"/>
          <p:cNvSpPr txBox="1"/>
          <p:nvPr/>
        </p:nvSpPr>
        <p:spPr>
          <a:xfrm>
            <a:off x="3956043" y="3603812"/>
            <a:ext cx="5259675" cy="1377749"/>
          </a:xfrm>
          <a:prstGeom prst="rect">
            <a:avLst/>
          </a:prstGeom>
          <a:noFill/>
        </p:spPr>
        <p:txBody>
          <a:bodyPr wrap="square" lIns="0" tIns="0" rIns="0" bIns="0" rtlCol="0">
            <a:spAutoFit/>
          </a:bodyPr>
          <a:lstStyle/>
          <a:p>
            <a:pPr algn="ctr" defTabSz="913535" fontAlgn="base">
              <a:lnSpc>
                <a:spcPct val="150000"/>
              </a:lnSpc>
              <a:spcBef>
                <a:spcPct val="0"/>
              </a:spcBef>
              <a:spcAft>
                <a:spcPct val="0"/>
              </a:spcAft>
              <a:buClr>
                <a:srgbClr val="3B83C1"/>
              </a:buClr>
            </a:pPr>
            <a:r>
              <a:rPr lang="en-GB" sz="3200" i="1" dirty="0" smtClean="0">
                <a:solidFill>
                  <a:srgbClr val="093B37"/>
                </a:solidFill>
                <a:latin typeface="Verdana"/>
                <a:ea typeface="ＭＳ Ｐゴシック"/>
              </a:rPr>
              <a:t>Martin M</a:t>
            </a:r>
            <a:r>
              <a:rPr lang="de-DE" sz="3200" i="1" dirty="0" err="1" smtClean="0">
                <a:solidFill>
                  <a:srgbClr val="093B37"/>
                </a:solidFill>
                <a:latin typeface="Verdana"/>
                <a:ea typeface="ＭＳ Ｐゴシック"/>
              </a:rPr>
              <a:t>ühleck</a:t>
            </a:r>
            <a:endParaRPr lang="de-DE" sz="3200" i="1" dirty="0">
              <a:solidFill>
                <a:srgbClr val="093B37"/>
              </a:solidFill>
              <a:latin typeface="Verdana"/>
              <a:ea typeface="ＭＳ Ｐゴシック"/>
            </a:endParaRPr>
          </a:p>
          <a:p>
            <a:pPr algn="ctr" defTabSz="913535" fontAlgn="base">
              <a:lnSpc>
                <a:spcPct val="150000"/>
              </a:lnSpc>
              <a:spcBef>
                <a:spcPct val="0"/>
              </a:spcBef>
              <a:spcAft>
                <a:spcPct val="0"/>
              </a:spcAft>
              <a:buClr>
                <a:srgbClr val="3B83C1"/>
              </a:buClr>
            </a:pPr>
            <a:r>
              <a:rPr lang="de-DE" sz="3200" i="1" dirty="0" smtClean="0">
                <a:solidFill>
                  <a:srgbClr val="093B37"/>
                </a:solidFill>
                <a:latin typeface="Verdana"/>
                <a:ea typeface="ＭＳ Ｐゴシック"/>
              </a:rPr>
              <a:t>17 </a:t>
            </a:r>
            <a:r>
              <a:rPr lang="de-DE" sz="3200" i="1" dirty="0" err="1" smtClean="0">
                <a:solidFill>
                  <a:srgbClr val="093B37"/>
                </a:solidFill>
                <a:latin typeface="Verdana"/>
                <a:ea typeface="ＭＳ Ｐゴシック"/>
              </a:rPr>
              <a:t>July</a:t>
            </a:r>
            <a:r>
              <a:rPr lang="de-DE" sz="3200" i="1" dirty="0" smtClean="0">
                <a:solidFill>
                  <a:srgbClr val="093B37"/>
                </a:solidFill>
                <a:latin typeface="Verdana"/>
                <a:ea typeface="ＭＳ Ｐゴシック"/>
              </a:rPr>
              <a:t> 2017</a:t>
            </a:r>
            <a:endParaRPr lang="en-GB" sz="3200" i="1" dirty="0">
              <a:solidFill>
                <a:srgbClr val="093B37"/>
              </a:solidFill>
              <a:latin typeface="Verdana"/>
              <a:ea typeface="ＭＳ Ｐゴシック"/>
            </a:endParaRPr>
          </a:p>
        </p:txBody>
      </p:sp>
    </p:spTree>
    <p:extLst>
      <p:ext uri="{BB962C8B-B14F-4D97-AF65-F5344CB8AC3E}">
        <p14:creationId xmlns:p14="http://schemas.microsoft.com/office/powerpoint/2010/main" val="962632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250"/>
                                        <p:tgtEl>
                                          <p:spTgt spid="3"/>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750"/>
                                        <p:tgtEl>
                                          <p:spTgt spid="4"/>
                                        </p:tgtEl>
                                        <p:attrNameLst>
                                          <p:attrName>ppt_y</p:attrName>
                                        </p:attrNameLst>
                                      </p:cBhvr>
                                      <p:tavLst>
                                        <p:tav tm="0">
                                          <p:val>
                                            <p:strVal val="#ppt_y+#ppt_h*1.125000"/>
                                          </p:val>
                                        </p:tav>
                                        <p:tav tm="100000">
                                          <p:val>
                                            <p:strVal val="#ppt_y"/>
                                          </p:val>
                                        </p:tav>
                                      </p:tavLst>
                                    </p:anim>
                                    <p:animEffect transition="in" filter="wipe(up)">
                                      <p:cBhvr>
                                        <p:cTn id="11"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8"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altLang="en-US" sz="3600" dirty="0">
                <a:solidFill>
                  <a:schemeClr val="bg1"/>
                </a:solidFill>
                <a:latin typeface="Verdana"/>
                <a:ea typeface="Arial" charset="0"/>
                <a:cs typeface="Verdana"/>
              </a:rPr>
              <a:t>Dealing with </a:t>
            </a:r>
            <a:r>
              <a:rPr lang="en-GB" altLang="en-US" sz="3600" dirty="0" smtClean="0">
                <a:solidFill>
                  <a:schemeClr val="bg1"/>
                </a:solidFill>
                <a:latin typeface="Verdana"/>
                <a:ea typeface="Arial" charset="0"/>
                <a:cs typeface="Verdana"/>
              </a:rPr>
              <a:t>the information overload</a:t>
            </a:r>
            <a:endParaRPr lang="en-GB" sz="3600" dirty="0">
              <a:solidFill>
                <a:schemeClr val="bg1"/>
              </a:solidFill>
              <a:latin typeface="Verdana"/>
              <a:ea typeface="Arial" charset="0"/>
              <a:cs typeface="Verdana"/>
            </a:endParaRPr>
          </a:p>
        </p:txBody>
      </p:sp>
      <p:pic>
        <p:nvPicPr>
          <p:cNvPr id="10" name="Picture 2" descr="U:\PR &amp; C\VISUALISATION\Presentations\development for DG\visual elements\Policy output_cover_no_numbers.png"/>
          <p:cNvPicPr>
            <a:picLocks noChangeAspect="1" noChangeArrowheads="1"/>
          </p:cNvPicPr>
          <p:nvPr/>
        </p:nvPicPr>
        <p:blipFill rotWithShape="1">
          <a:blip r:embed="rId3">
            <a:extLst>
              <a:ext uri="{28A0092B-C50C-407E-A947-70E740481C1C}">
                <a14:useLocalDpi xmlns:a14="http://schemas.microsoft.com/office/drawing/2010/main" val="0"/>
              </a:ext>
            </a:extLst>
          </a:blip>
          <a:srcRect t="91981" r="8719"/>
          <a:stretch/>
        </p:blipFill>
        <p:spPr bwMode="auto">
          <a:xfrm>
            <a:off x="1629078" y="6403336"/>
            <a:ext cx="8040962" cy="4303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U:\PR &amp; C\VISUALISATION\Presentations\development for DG\visual elements\Policy output_cover_no_numbers.png"/>
          <p:cNvPicPr>
            <a:picLocks noChangeAspect="1" noChangeArrowheads="1"/>
          </p:cNvPicPr>
          <p:nvPr/>
        </p:nvPicPr>
        <p:blipFill rotWithShape="1">
          <a:blip r:embed="rId3">
            <a:extLst>
              <a:ext uri="{28A0092B-C50C-407E-A947-70E740481C1C}">
                <a14:useLocalDpi xmlns:a14="http://schemas.microsoft.com/office/drawing/2010/main" val="0"/>
              </a:ext>
            </a:extLst>
          </a:blip>
          <a:srcRect b="9151"/>
          <a:stretch/>
        </p:blipFill>
        <p:spPr bwMode="auto">
          <a:xfrm>
            <a:off x="1629078" y="1527565"/>
            <a:ext cx="8809038" cy="4875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219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C-Migration-Demography.jpg"/>
          <p:cNvPicPr>
            <a:picLocks noChangeAspect="1"/>
          </p:cNvPicPr>
          <p:nvPr/>
        </p:nvPicPr>
        <p:blipFill rotWithShape="1">
          <a:blip r:embed="rId3">
            <a:extLst>
              <a:ext uri="{28A0092B-C50C-407E-A947-70E740481C1C}">
                <a14:useLocalDpi xmlns:a14="http://schemas.microsoft.com/office/drawing/2010/main" val="0"/>
              </a:ext>
            </a:extLst>
          </a:blip>
          <a:srcRect t="7735"/>
          <a:stretch/>
        </p:blipFill>
        <p:spPr>
          <a:xfrm>
            <a:off x="0" y="1531052"/>
            <a:ext cx="4176000" cy="4712586"/>
          </a:xfrm>
          <a:prstGeom prst="rect">
            <a:avLst/>
          </a:prstGeom>
        </p:spPr>
      </p:pic>
      <p:pic>
        <p:nvPicPr>
          <p:cNvPr id="8" name="Picture 7" descr="KC-Territorial-Policies.jpg"/>
          <p:cNvPicPr>
            <a:picLocks noChangeAspect="1"/>
          </p:cNvPicPr>
          <p:nvPr/>
        </p:nvPicPr>
        <p:blipFill rotWithShape="1">
          <a:blip r:embed="rId4">
            <a:extLst>
              <a:ext uri="{28A0092B-C50C-407E-A947-70E740481C1C}">
                <a14:useLocalDpi xmlns:a14="http://schemas.microsoft.com/office/drawing/2010/main" val="0"/>
              </a:ext>
            </a:extLst>
          </a:blip>
          <a:srcRect t="7868"/>
          <a:stretch/>
        </p:blipFill>
        <p:spPr>
          <a:xfrm>
            <a:off x="4211994" y="1531052"/>
            <a:ext cx="4176000" cy="4712586"/>
          </a:xfrm>
          <a:prstGeom prst="rect">
            <a:avLst/>
          </a:prstGeom>
        </p:spPr>
      </p:pic>
      <p:pic>
        <p:nvPicPr>
          <p:cNvPr id="7" name="Picture 6" descr="KC-Disaster-Risk-Management.jpg"/>
          <p:cNvPicPr>
            <a:picLocks noChangeAspect="1"/>
          </p:cNvPicPr>
          <p:nvPr/>
        </p:nvPicPr>
        <p:blipFill rotWithShape="1">
          <a:blip r:embed="rId5">
            <a:extLst>
              <a:ext uri="{28A0092B-C50C-407E-A947-70E740481C1C}">
                <a14:useLocalDpi xmlns:a14="http://schemas.microsoft.com/office/drawing/2010/main" val="0"/>
              </a:ext>
            </a:extLst>
          </a:blip>
          <a:srcRect t="7802"/>
          <a:stretch/>
        </p:blipFill>
        <p:spPr>
          <a:xfrm>
            <a:off x="8423989" y="1531052"/>
            <a:ext cx="4175999" cy="4712586"/>
          </a:xfrm>
          <a:prstGeom prst="rect">
            <a:avLst/>
          </a:prstGeom>
        </p:spPr>
      </p:pic>
      <p:sp>
        <p:nvSpPr>
          <p:cNvPr id="4" name="Rechthoek 3"/>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1">
                  <a:lumMod val="50000"/>
                </a:schemeClr>
              </a:solidFill>
            </a:endParaRPr>
          </a:p>
        </p:txBody>
      </p:sp>
      <p:sp>
        <p:nvSpPr>
          <p:cNvPr id="5"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fr-BE" sz="3600" dirty="0">
                <a:solidFill>
                  <a:schemeClr val="bg1"/>
                </a:solidFill>
                <a:latin typeface="Verdana"/>
                <a:ea typeface="Arial" charset="0"/>
                <a:cs typeface="Verdana"/>
              </a:rPr>
              <a:t>Knowledge Centres</a:t>
            </a:r>
            <a:endParaRPr lang="en-GB" sz="3600" dirty="0">
              <a:solidFill>
                <a:schemeClr val="bg1"/>
              </a:solidFill>
              <a:latin typeface="Verdana"/>
              <a:ea typeface="Arial" charset="0"/>
              <a:cs typeface="Verdana"/>
            </a:endParaRPr>
          </a:p>
        </p:txBody>
      </p:sp>
      <p:sp>
        <p:nvSpPr>
          <p:cNvPr id="12" name="Rectangle 11"/>
          <p:cNvSpPr/>
          <p:nvPr/>
        </p:nvSpPr>
        <p:spPr>
          <a:xfrm>
            <a:off x="8602074" y="1563129"/>
            <a:ext cx="3601045" cy="1201867"/>
          </a:xfrm>
          <a:prstGeom prst="rect">
            <a:avLst/>
          </a:prstGeom>
          <a:noFill/>
        </p:spPr>
        <p:txBody>
          <a:bodyPr wrap="square">
            <a:spAutoFit/>
          </a:bodyPr>
          <a:lstStyle/>
          <a:p>
            <a:pPr>
              <a:lnSpc>
                <a:spcPct val="130000"/>
              </a:lnSpc>
            </a:pPr>
            <a:r>
              <a:rPr lang="en-GB" sz="1400" b="1" dirty="0">
                <a:solidFill>
                  <a:srgbClr val="CD4721"/>
                </a:solidFill>
                <a:latin typeface="Verdana"/>
                <a:ea typeface="SimSun" panose="02010600030101010101" pitchFamily="2" charset="-122"/>
                <a:cs typeface="Verdana"/>
              </a:rPr>
              <a:t>The European Commission’s Knowledge Centre for </a:t>
            </a:r>
            <a:r>
              <a:rPr lang="en-GB" sz="1400" b="1" dirty="0" smtClean="0">
                <a:solidFill>
                  <a:srgbClr val="CD4721"/>
                </a:solidFill>
                <a:latin typeface="Verdana"/>
                <a:ea typeface="SimSun" panose="02010600030101010101" pitchFamily="2" charset="-122"/>
                <a:cs typeface="Verdana"/>
              </a:rPr>
              <a:t/>
            </a:r>
            <a:br>
              <a:rPr lang="en-GB" sz="1400" b="1" dirty="0" smtClean="0">
                <a:solidFill>
                  <a:srgbClr val="CD4721"/>
                </a:solidFill>
                <a:latin typeface="Verdana"/>
                <a:ea typeface="SimSun" panose="02010600030101010101" pitchFamily="2" charset="-122"/>
                <a:cs typeface="Verdana"/>
              </a:rPr>
            </a:br>
            <a:r>
              <a:rPr lang="en-GB" sz="1400" b="1" dirty="0" smtClean="0">
                <a:solidFill>
                  <a:srgbClr val="971720"/>
                </a:solidFill>
                <a:latin typeface="Verdana"/>
                <a:ea typeface="SimSun" panose="02010600030101010101" pitchFamily="2" charset="-122"/>
                <a:cs typeface="Verdana"/>
              </a:rPr>
              <a:t>Disaster </a:t>
            </a:r>
            <a:r>
              <a:rPr lang="en-GB" sz="1400" b="1" dirty="0">
                <a:solidFill>
                  <a:srgbClr val="971720"/>
                </a:solidFill>
                <a:latin typeface="Verdana"/>
                <a:ea typeface="SimSun" panose="02010600030101010101" pitchFamily="2" charset="-122"/>
                <a:cs typeface="Verdana"/>
              </a:rPr>
              <a:t>Risk Management</a:t>
            </a:r>
          </a:p>
          <a:p>
            <a:pPr>
              <a:lnSpc>
                <a:spcPct val="130000"/>
              </a:lnSpc>
            </a:pPr>
            <a:endParaRPr lang="en-GB" sz="1400" b="1" dirty="0">
              <a:solidFill>
                <a:srgbClr val="0B5DA4"/>
              </a:solidFill>
              <a:latin typeface="Verdana"/>
              <a:ea typeface="SimSun" panose="02010600030101010101" pitchFamily="2" charset="-122"/>
              <a:cs typeface="Verdana"/>
            </a:endParaRPr>
          </a:p>
        </p:txBody>
      </p:sp>
      <p:sp>
        <p:nvSpPr>
          <p:cNvPr id="14" name="Rectangle 13"/>
          <p:cNvSpPr/>
          <p:nvPr/>
        </p:nvSpPr>
        <p:spPr>
          <a:xfrm>
            <a:off x="4378583" y="1563129"/>
            <a:ext cx="3876230" cy="921791"/>
          </a:xfrm>
          <a:prstGeom prst="rect">
            <a:avLst/>
          </a:prstGeom>
          <a:noFill/>
        </p:spPr>
        <p:txBody>
          <a:bodyPr wrap="square">
            <a:spAutoFit/>
          </a:bodyPr>
          <a:lstStyle/>
          <a:p>
            <a:pPr>
              <a:lnSpc>
                <a:spcPct val="130000"/>
              </a:lnSpc>
            </a:pPr>
            <a:r>
              <a:rPr lang="en-GB" sz="1400" b="1" dirty="0">
                <a:solidFill>
                  <a:srgbClr val="25757B"/>
                </a:solidFill>
                <a:latin typeface="Verdana"/>
                <a:ea typeface="SimSun" panose="02010600030101010101" pitchFamily="2" charset="-122"/>
                <a:cs typeface="Verdana"/>
              </a:rPr>
              <a:t>The European Commission’s Knowledge Centre for</a:t>
            </a:r>
            <a:br>
              <a:rPr lang="en-GB" sz="1400" b="1" dirty="0">
                <a:solidFill>
                  <a:srgbClr val="25757B"/>
                </a:solidFill>
                <a:latin typeface="Verdana"/>
                <a:ea typeface="SimSun" panose="02010600030101010101" pitchFamily="2" charset="-122"/>
                <a:cs typeface="Verdana"/>
              </a:rPr>
            </a:br>
            <a:r>
              <a:rPr lang="en-GB" sz="1400" b="1" dirty="0">
                <a:solidFill>
                  <a:srgbClr val="224644"/>
                </a:solidFill>
                <a:latin typeface="Verdana"/>
                <a:ea typeface="SimSun" panose="02010600030101010101" pitchFamily="2" charset="-122"/>
                <a:cs typeface="Verdana"/>
              </a:rPr>
              <a:t>Territorial Policies</a:t>
            </a:r>
          </a:p>
        </p:txBody>
      </p:sp>
      <p:sp>
        <p:nvSpPr>
          <p:cNvPr id="17" name="Rectangle 16"/>
          <p:cNvSpPr/>
          <p:nvPr/>
        </p:nvSpPr>
        <p:spPr>
          <a:xfrm>
            <a:off x="167905" y="1563129"/>
            <a:ext cx="3454537" cy="921791"/>
          </a:xfrm>
          <a:prstGeom prst="rect">
            <a:avLst/>
          </a:prstGeom>
          <a:noFill/>
        </p:spPr>
        <p:txBody>
          <a:bodyPr wrap="square">
            <a:spAutoFit/>
          </a:bodyPr>
          <a:lstStyle/>
          <a:p>
            <a:pPr>
              <a:lnSpc>
                <a:spcPct val="130000"/>
              </a:lnSpc>
            </a:pPr>
            <a:r>
              <a:rPr lang="en-GB" sz="1400" b="1" dirty="0">
                <a:solidFill>
                  <a:srgbClr val="73725B"/>
                </a:solidFill>
                <a:latin typeface="Verdana"/>
                <a:ea typeface="SimSun" panose="02010600030101010101" pitchFamily="2" charset="-122"/>
                <a:cs typeface="Verdana"/>
              </a:rPr>
              <a:t>The European Commission’s Knowledge Centre on</a:t>
            </a:r>
            <a:r>
              <a:rPr lang="en-GB" sz="1400" b="1" dirty="0">
                <a:solidFill>
                  <a:srgbClr val="9A8645"/>
                </a:solidFill>
                <a:latin typeface="Verdana"/>
                <a:ea typeface="SimSun" panose="02010600030101010101" pitchFamily="2" charset="-122"/>
                <a:cs typeface="Verdana"/>
              </a:rPr>
              <a:t/>
            </a:r>
            <a:br>
              <a:rPr lang="en-GB" sz="1400" b="1" dirty="0">
                <a:solidFill>
                  <a:srgbClr val="9A8645"/>
                </a:solidFill>
                <a:latin typeface="Verdana"/>
                <a:ea typeface="SimSun" panose="02010600030101010101" pitchFamily="2" charset="-122"/>
                <a:cs typeface="Verdana"/>
              </a:rPr>
            </a:br>
            <a:r>
              <a:rPr lang="en-GB" sz="1400" b="1" dirty="0">
                <a:solidFill>
                  <a:srgbClr val="9A8645"/>
                </a:solidFill>
                <a:latin typeface="Verdana"/>
                <a:ea typeface="SimSun" panose="02010600030101010101" pitchFamily="2" charset="-122"/>
                <a:cs typeface="Verdana"/>
              </a:rPr>
              <a:t>Migration and Demography</a:t>
            </a:r>
          </a:p>
        </p:txBody>
      </p:sp>
    </p:spTree>
    <p:extLst>
      <p:ext uri="{BB962C8B-B14F-4D97-AF65-F5344CB8AC3E}">
        <p14:creationId xmlns:p14="http://schemas.microsoft.com/office/powerpoint/2010/main" val="364237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C-Microeconomic-evaluation.jpg"/>
          <p:cNvPicPr>
            <a:picLocks noChangeAspect="1"/>
          </p:cNvPicPr>
          <p:nvPr/>
        </p:nvPicPr>
        <p:blipFill rotWithShape="1">
          <a:blip r:embed="rId3">
            <a:extLst>
              <a:ext uri="{28A0092B-C50C-407E-A947-70E740481C1C}">
                <a14:useLocalDpi xmlns:a14="http://schemas.microsoft.com/office/drawing/2010/main" val="0"/>
              </a:ext>
            </a:extLst>
          </a:blip>
          <a:srcRect t="7866"/>
          <a:stretch/>
        </p:blipFill>
        <p:spPr>
          <a:xfrm>
            <a:off x="4211994" y="1531052"/>
            <a:ext cx="4176000" cy="4712586"/>
          </a:xfrm>
          <a:prstGeom prst="rect">
            <a:avLst/>
          </a:prstGeom>
        </p:spPr>
      </p:pic>
      <p:pic>
        <p:nvPicPr>
          <p:cNvPr id="6" name="Picture 5" descr="COIN-CC.jpg"/>
          <p:cNvPicPr>
            <a:picLocks noChangeAspect="1"/>
          </p:cNvPicPr>
          <p:nvPr/>
        </p:nvPicPr>
        <p:blipFill rotWithShape="1">
          <a:blip r:embed="rId4">
            <a:extLst>
              <a:ext uri="{28A0092B-C50C-407E-A947-70E740481C1C}">
                <a14:useLocalDpi xmlns:a14="http://schemas.microsoft.com/office/drawing/2010/main" val="0"/>
              </a:ext>
            </a:extLst>
          </a:blip>
          <a:srcRect t="7802"/>
          <a:stretch/>
        </p:blipFill>
        <p:spPr>
          <a:xfrm>
            <a:off x="0" y="1531052"/>
            <a:ext cx="4176000" cy="4712586"/>
          </a:xfrm>
          <a:prstGeom prst="rect">
            <a:avLst/>
          </a:prstGeom>
        </p:spPr>
      </p:pic>
      <p:pic>
        <p:nvPicPr>
          <p:cNvPr id="7" name="Picture 6" descr="CC-Text-Mining-Analysis.jpg"/>
          <p:cNvPicPr>
            <a:picLocks noChangeAspect="1"/>
          </p:cNvPicPr>
          <p:nvPr/>
        </p:nvPicPr>
        <p:blipFill rotWithShape="1">
          <a:blip r:embed="rId5">
            <a:extLst>
              <a:ext uri="{28A0092B-C50C-407E-A947-70E740481C1C}">
                <a14:useLocalDpi xmlns:a14="http://schemas.microsoft.com/office/drawing/2010/main" val="0"/>
              </a:ext>
            </a:extLst>
          </a:blip>
          <a:srcRect t="7802"/>
          <a:stretch/>
        </p:blipFill>
        <p:spPr>
          <a:xfrm>
            <a:off x="8423990" y="1531052"/>
            <a:ext cx="4175998" cy="4712586"/>
          </a:xfrm>
          <a:prstGeom prst="rect">
            <a:avLst/>
          </a:prstGeom>
        </p:spPr>
      </p:pic>
      <p:sp>
        <p:nvSpPr>
          <p:cNvPr id="4" name="Rechthoek 3"/>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chemeClr val="accent1">
                  <a:lumMod val="50000"/>
                </a:schemeClr>
              </a:solidFill>
            </a:endParaRPr>
          </a:p>
        </p:txBody>
      </p:sp>
      <p:sp>
        <p:nvSpPr>
          <p:cNvPr id="5"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fr-BE" sz="3600" dirty="0" err="1">
                <a:solidFill>
                  <a:schemeClr val="bg1"/>
                </a:solidFill>
                <a:latin typeface="Verdana"/>
                <a:ea typeface="Arial" charset="0"/>
                <a:cs typeface="Verdana"/>
              </a:rPr>
              <a:t>Competence</a:t>
            </a:r>
            <a:r>
              <a:rPr lang="fr-BE" sz="3600" dirty="0">
                <a:solidFill>
                  <a:schemeClr val="bg1"/>
                </a:solidFill>
                <a:latin typeface="Verdana"/>
                <a:ea typeface="Arial" charset="0"/>
                <a:cs typeface="Verdana"/>
              </a:rPr>
              <a:t> Centres</a:t>
            </a:r>
            <a:endParaRPr lang="en-GB" sz="3600" dirty="0">
              <a:solidFill>
                <a:schemeClr val="bg1"/>
              </a:solidFill>
              <a:latin typeface="Verdana"/>
              <a:ea typeface="Arial" charset="0"/>
              <a:cs typeface="Verdana"/>
            </a:endParaRPr>
          </a:p>
        </p:txBody>
      </p:sp>
      <p:sp>
        <p:nvSpPr>
          <p:cNvPr id="19" name="Rectangle 18"/>
          <p:cNvSpPr/>
          <p:nvPr/>
        </p:nvSpPr>
        <p:spPr>
          <a:xfrm>
            <a:off x="8602074" y="1563129"/>
            <a:ext cx="3747581" cy="1292469"/>
          </a:xfrm>
          <a:prstGeom prst="rect">
            <a:avLst/>
          </a:prstGeom>
          <a:noFill/>
        </p:spPr>
        <p:txBody>
          <a:bodyPr wrap="square">
            <a:spAutoFit/>
          </a:bodyPr>
          <a:lstStyle/>
          <a:p>
            <a:pPr>
              <a:lnSpc>
                <a:spcPct val="130000"/>
              </a:lnSpc>
            </a:pPr>
            <a:r>
              <a:rPr lang="en-GB" sz="1400" b="1" dirty="0" smtClean="0">
                <a:solidFill>
                  <a:schemeClr val="tx1"/>
                </a:solidFill>
                <a:latin typeface="Verdana"/>
                <a:ea typeface="SimSun" panose="02010600030101010101" pitchFamily="2" charset="-122"/>
                <a:cs typeface="Verdana"/>
              </a:rPr>
              <a:t>The European Commission’s Competence Centre on</a:t>
            </a:r>
            <a:br>
              <a:rPr lang="en-GB" sz="1400" b="1" dirty="0" smtClean="0">
                <a:solidFill>
                  <a:schemeClr val="tx1"/>
                </a:solidFill>
                <a:latin typeface="Verdana"/>
                <a:ea typeface="SimSun" panose="02010600030101010101" pitchFamily="2" charset="-122"/>
                <a:cs typeface="Verdana"/>
              </a:rPr>
            </a:br>
            <a:r>
              <a:rPr lang="en-GB" sz="1400" b="1" dirty="0" smtClean="0">
                <a:solidFill>
                  <a:srgbClr val="0D2E81"/>
                </a:solidFill>
                <a:latin typeface="Verdana"/>
                <a:ea typeface="SimSun" panose="02010600030101010101" pitchFamily="2" charset="-122"/>
                <a:cs typeface="Verdana"/>
              </a:rPr>
              <a:t>Text Mining and Analysis </a:t>
            </a:r>
            <a:endParaRPr lang="en-GB" sz="1400" b="1" dirty="0">
              <a:solidFill>
                <a:srgbClr val="0D2E81"/>
              </a:solidFill>
              <a:latin typeface="Verdana"/>
              <a:ea typeface="SimSun" panose="02010600030101010101" pitchFamily="2" charset="-122"/>
              <a:cs typeface="Verdana"/>
            </a:endParaRPr>
          </a:p>
          <a:p>
            <a:pPr>
              <a:lnSpc>
                <a:spcPct val="130000"/>
              </a:lnSpc>
            </a:pPr>
            <a:endParaRPr lang="en-GB" b="1" dirty="0">
              <a:solidFill>
                <a:srgbClr val="0B5DA4"/>
              </a:solidFill>
              <a:latin typeface="Verdana"/>
              <a:ea typeface="SimSun" panose="02010600030101010101" pitchFamily="2" charset="-122"/>
              <a:cs typeface="Verdana"/>
            </a:endParaRPr>
          </a:p>
        </p:txBody>
      </p:sp>
      <p:sp>
        <p:nvSpPr>
          <p:cNvPr id="21" name="Rectangle 20"/>
          <p:cNvSpPr/>
          <p:nvPr/>
        </p:nvSpPr>
        <p:spPr>
          <a:xfrm>
            <a:off x="4378583" y="1563129"/>
            <a:ext cx="3811104" cy="921791"/>
          </a:xfrm>
          <a:prstGeom prst="rect">
            <a:avLst/>
          </a:prstGeom>
          <a:noFill/>
        </p:spPr>
        <p:txBody>
          <a:bodyPr wrap="square">
            <a:spAutoFit/>
          </a:bodyPr>
          <a:lstStyle/>
          <a:p>
            <a:pPr>
              <a:lnSpc>
                <a:spcPct val="130000"/>
              </a:lnSpc>
            </a:pPr>
            <a:r>
              <a:rPr lang="en-GB" sz="1400" b="1" dirty="0">
                <a:solidFill>
                  <a:srgbClr val="204D5A"/>
                </a:solidFill>
                <a:latin typeface="Verdana"/>
                <a:ea typeface="SimSun" panose="02010600030101010101" pitchFamily="2" charset="-122"/>
                <a:cs typeface="Verdana"/>
              </a:rPr>
              <a:t>The European Commission’s Competence Centre on</a:t>
            </a:r>
            <a:br>
              <a:rPr lang="en-GB" sz="1400" b="1" dirty="0">
                <a:solidFill>
                  <a:srgbClr val="204D5A"/>
                </a:solidFill>
                <a:latin typeface="Verdana"/>
                <a:ea typeface="SimSun" panose="02010600030101010101" pitchFamily="2" charset="-122"/>
                <a:cs typeface="Verdana"/>
              </a:rPr>
            </a:br>
            <a:r>
              <a:rPr lang="en-GB" sz="1400" b="1" dirty="0">
                <a:solidFill>
                  <a:srgbClr val="199289"/>
                </a:solidFill>
                <a:latin typeface="Verdana"/>
                <a:ea typeface="SimSun" panose="02010600030101010101" pitchFamily="2" charset="-122"/>
                <a:cs typeface="Verdana"/>
              </a:rPr>
              <a:t>Microeconomic </a:t>
            </a:r>
            <a:r>
              <a:rPr lang="en-GB" sz="1400" b="1" dirty="0" smtClean="0">
                <a:solidFill>
                  <a:srgbClr val="199289"/>
                </a:solidFill>
                <a:latin typeface="Verdana"/>
                <a:ea typeface="SimSun" panose="02010600030101010101" pitchFamily="2" charset="-122"/>
                <a:cs typeface="Verdana"/>
              </a:rPr>
              <a:t>Evaluation </a:t>
            </a:r>
            <a:endParaRPr lang="en-GB" sz="1400" b="1" dirty="0">
              <a:solidFill>
                <a:srgbClr val="199289"/>
              </a:solidFill>
              <a:latin typeface="Verdana"/>
              <a:ea typeface="SimSun" panose="02010600030101010101" pitchFamily="2" charset="-122"/>
              <a:cs typeface="Verdana"/>
            </a:endParaRPr>
          </a:p>
        </p:txBody>
      </p:sp>
      <p:sp>
        <p:nvSpPr>
          <p:cNvPr id="22" name="Rectangle 21"/>
          <p:cNvSpPr/>
          <p:nvPr/>
        </p:nvSpPr>
        <p:spPr>
          <a:xfrm>
            <a:off x="167905" y="1563129"/>
            <a:ext cx="3985228" cy="921791"/>
          </a:xfrm>
          <a:prstGeom prst="rect">
            <a:avLst/>
          </a:prstGeom>
          <a:noFill/>
        </p:spPr>
        <p:txBody>
          <a:bodyPr wrap="square">
            <a:spAutoFit/>
          </a:bodyPr>
          <a:lstStyle/>
          <a:p>
            <a:pPr>
              <a:lnSpc>
                <a:spcPct val="130000"/>
              </a:lnSpc>
            </a:pPr>
            <a:r>
              <a:rPr lang="en-GB" sz="1400" b="1" dirty="0">
                <a:solidFill>
                  <a:srgbClr val="084270"/>
                </a:solidFill>
                <a:latin typeface="Verdana"/>
                <a:ea typeface="SimSun" panose="02010600030101010101" pitchFamily="2" charset="-122"/>
                <a:cs typeface="Verdana"/>
              </a:rPr>
              <a:t>The European Commission’s Competence Centre </a:t>
            </a:r>
            <a:r>
              <a:rPr lang="en-GB" sz="1400" b="1" dirty="0" smtClean="0">
                <a:solidFill>
                  <a:srgbClr val="084270"/>
                </a:solidFill>
                <a:latin typeface="Verdana"/>
                <a:ea typeface="SimSun" panose="02010600030101010101" pitchFamily="2" charset="-122"/>
                <a:cs typeface="Verdana"/>
              </a:rPr>
              <a:t>on</a:t>
            </a:r>
            <a:r>
              <a:rPr lang="en-GB" sz="1400" b="1" dirty="0">
                <a:solidFill>
                  <a:srgbClr val="204D5A"/>
                </a:solidFill>
                <a:latin typeface="Verdana"/>
                <a:ea typeface="SimSun" panose="02010600030101010101" pitchFamily="2" charset="-122"/>
                <a:cs typeface="Verdana"/>
              </a:rPr>
              <a:t> </a:t>
            </a:r>
            <a:r>
              <a:rPr lang="en-GB" sz="1400" b="1" dirty="0" smtClean="0">
                <a:solidFill>
                  <a:srgbClr val="0B5DA4"/>
                </a:solidFill>
                <a:latin typeface="Verdana"/>
                <a:ea typeface="SimSun" panose="02010600030101010101" pitchFamily="2" charset="-122"/>
                <a:cs typeface="Verdana"/>
              </a:rPr>
              <a:t>Composite </a:t>
            </a:r>
            <a:r>
              <a:rPr lang="en-GB" sz="1400" b="1" dirty="0">
                <a:solidFill>
                  <a:srgbClr val="0B5DA4"/>
                </a:solidFill>
                <a:latin typeface="Verdana"/>
                <a:ea typeface="SimSun" panose="02010600030101010101" pitchFamily="2" charset="-122"/>
                <a:cs typeface="Verdana"/>
              </a:rPr>
              <a:t>Indicators </a:t>
            </a:r>
            <a:r>
              <a:rPr lang="en-GB" sz="1400" b="1" dirty="0" smtClean="0">
                <a:solidFill>
                  <a:srgbClr val="0B5DA4"/>
                </a:solidFill>
                <a:latin typeface="Verdana"/>
                <a:ea typeface="SimSun" panose="02010600030101010101" pitchFamily="2" charset="-122"/>
                <a:cs typeface="Verdana"/>
              </a:rPr>
              <a:t>and </a:t>
            </a:r>
            <a:r>
              <a:rPr lang="en-GB" sz="1400" b="1" dirty="0">
                <a:solidFill>
                  <a:srgbClr val="0B5DA4"/>
                </a:solidFill>
                <a:latin typeface="Verdana"/>
                <a:ea typeface="SimSun" panose="02010600030101010101" pitchFamily="2" charset="-122"/>
                <a:cs typeface="Verdana"/>
              </a:rPr>
              <a:t>Scoreboards</a:t>
            </a:r>
          </a:p>
        </p:txBody>
      </p:sp>
    </p:spTree>
    <p:extLst>
      <p:ext uri="{BB962C8B-B14F-4D97-AF65-F5344CB8AC3E}">
        <p14:creationId xmlns:p14="http://schemas.microsoft.com/office/powerpoint/2010/main" val="2046837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sz="3600" dirty="0" smtClean="0">
                <a:solidFill>
                  <a:schemeClr val="bg1"/>
                </a:solidFill>
                <a:latin typeface="Verdana"/>
                <a:ea typeface="Arial" charset="0"/>
                <a:cs typeface="Verdana"/>
              </a:rPr>
              <a:t>JRC 10 Priority Nexus</a:t>
            </a:r>
            <a:endParaRPr lang="nl-NL" sz="3600" dirty="0">
              <a:solidFill>
                <a:schemeClr val="bg1"/>
              </a:solidFill>
              <a:latin typeface="Verdana"/>
              <a:ea typeface="Arial" charset="0"/>
              <a:cs typeface="Verdana"/>
            </a:endParaRPr>
          </a:p>
        </p:txBody>
      </p:sp>
      <p:cxnSp>
        <p:nvCxnSpPr>
          <p:cNvPr id="9" name="Straight Connector 8"/>
          <p:cNvCxnSpPr/>
          <p:nvPr/>
        </p:nvCxnSpPr>
        <p:spPr>
          <a:xfrm flipH="1">
            <a:off x="4435849" y="2107238"/>
            <a:ext cx="598705"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563624" y="2107238"/>
            <a:ext cx="61200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3188861" y="3155044"/>
            <a:ext cx="61200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8815457" y="3155044"/>
            <a:ext cx="61200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3188861" y="3897090"/>
            <a:ext cx="1776725"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7618052" y="3897090"/>
            <a:ext cx="1809405"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7492944" y="5732393"/>
            <a:ext cx="68268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8797" y="1949655"/>
            <a:ext cx="4363279" cy="276999"/>
          </a:xfrm>
          <a:prstGeom prst="rect">
            <a:avLst/>
          </a:prstGeom>
          <a:noFill/>
        </p:spPr>
        <p:txBody>
          <a:bodyPr wrap="square" lIns="0" tIns="0" rIns="0" bIns="0" rtlCol="0">
            <a:spAutoFit/>
          </a:bodyPr>
          <a:lstStyle/>
          <a:p>
            <a:pPr marL="0" lvl="5" algn="r" defTabSz="913535" fontAlgn="base">
              <a:spcBef>
                <a:spcPct val="0"/>
              </a:spcBef>
              <a:spcAft>
                <a:spcPct val="0"/>
              </a:spcAft>
              <a:buClr>
                <a:srgbClr val="3B83C1"/>
              </a:buClr>
            </a:pPr>
            <a:r>
              <a:rPr lang="en-GB" sz="1800" dirty="0" smtClean="0">
                <a:solidFill>
                  <a:srgbClr val="093B37"/>
                </a:solidFill>
                <a:latin typeface="Verdana"/>
                <a:ea typeface="Arial" charset="0"/>
                <a:cs typeface="Verdana"/>
              </a:rPr>
              <a:t>Economy</a:t>
            </a:r>
            <a:r>
              <a:rPr lang="en-GB" sz="1800" dirty="0">
                <a:solidFill>
                  <a:srgbClr val="093B37"/>
                </a:solidFill>
                <a:latin typeface="Verdana"/>
                <a:ea typeface="Arial" charset="0"/>
                <a:cs typeface="Verdana"/>
              </a:rPr>
              <a:t>, finance and </a:t>
            </a:r>
            <a:r>
              <a:rPr lang="en-GB" sz="1800" dirty="0" smtClean="0">
                <a:solidFill>
                  <a:srgbClr val="093B37"/>
                </a:solidFill>
                <a:latin typeface="Verdana"/>
                <a:ea typeface="Arial" charset="0"/>
                <a:cs typeface="Verdana"/>
              </a:rPr>
              <a:t>markets </a:t>
            </a:r>
            <a:endParaRPr lang="en-US" sz="2400" dirty="0">
              <a:solidFill>
                <a:srgbClr val="093B37"/>
              </a:solidFill>
              <a:latin typeface="Verdana"/>
              <a:ea typeface="ＭＳ Ｐゴシック"/>
            </a:endParaRPr>
          </a:p>
        </p:txBody>
      </p:sp>
      <p:sp>
        <p:nvSpPr>
          <p:cNvPr id="25" name="TextBox 24"/>
          <p:cNvSpPr txBox="1"/>
          <p:nvPr/>
        </p:nvSpPr>
        <p:spPr>
          <a:xfrm>
            <a:off x="8245780" y="1949655"/>
            <a:ext cx="4363279" cy="253916"/>
          </a:xfrm>
          <a:prstGeom prst="rect">
            <a:avLst/>
          </a:prstGeom>
          <a:noFill/>
        </p:spPr>
        <p:txBody>
          <a:bodyPr wrap="square" lIns="0" tIns="0" rIns="0" bIns="0" rtlCol="0">
            <a:spAutoFit/>
          </a:bodyPr>
          <a:lstStyle/>
          <a:p>
            <a:pPr marL="0" lvl="5" eaLnBrk="0" hangingPunct="0">
              <a:lnSpc>
                <a:spcPct val="90000"/>
              </a:lnSpc>
              <a:spcBef>
                <a:spcPts val="1200"/>
              </a:spcBef>
              <a:buClr>
                <a:srgbClr val="093B37"/>
              </a:buClr>
              <a:defRPr/>
            </a:pPr>
            <a:r>
              <a:rPr lang="en-GB" sz="1800" dirty="0" smtClean="0">
                <a:solidFill>
                  <a:srgbClr val="093B37"/>
                </a:solidFill>
                <a:latin typeface="Verdana"/>
                <a:ea typeface="Arial" charset="0"/>
                <a:cs typeface="Verdana"/>
              </a:rPr>
              <a:t>Energy </a:t>
            </a:r>
            <a:r>
              <a:rPr lang="en-GB" sz="1800" dirty="0">
                <a:solidFill>
                  <a:srgbClr val="093B37"/>
                </a:solidFill>
                <a:latin typeface="Verdana"/>
                <a:ea typeface="Arial" charset="0"/>
                <a:cs typeface="Verdana"/>
              </a:rPr>
              <a:t>and transport</a:t>
            </a:r>
          </a:p>
        </p:txBody>
      </p:sp>
      <p:sp>
        <p:nvSpPr>
          <p:cNvPr id="26" name="TextBox 25"/>
          <p:cNvSpPr txBox="1"/>
          <p:nvPr/>
        </p:nvSpPr>
        <p:spPr>
          <a:xfrm>
            <a:off x="9533900" y="2882950"/>
            <a:ext cx="2403885" cy="503215"/>
          </a:xfrm>
          <a:prstGeom prst="rect">
            <a:avLst/>
          </a:prstGeom>
          <a:noFill/>
        </p:spPr>
        <p:txBody>
          <a:bodyPr wrap="square" lIns="0" tIns="0" rIns="0" bIns="0" rtlCol="0">
            <a:spAutoFit/>
          </a:bodyPr>
          <a:lstStyle/>
          <a:p>
            <a:pPr marL="0" lvl="5" eaLnBrk="0" hangingPunct="0">
              <a:lnSpc>
                <a:spcPct val="90000"/>
              </a:lnSpc>
              <a:spcBef>
                <a:spcPts val="1200"/>
              </a:spcBef>
              <a:buClr>
                <a:srgbClr val="093B37"/>
              </a:buClr>
              <a:defRPr/>
            </a:pPr>
            <a:r>
              <a:rPr lang="en-GB" sz="1800" dirty="0" smtClean="0">
                <a:solidFill>
                  <a:srgbClr val="093B37"/>
                </a:solidFill>
                <a:latin typeface="Verdana"/>
                <a:ea typeface="Arial" charset="0"/>
                <a:cs typeface="Verdana"/>
              </a:rPr>
              <a:t>Education</a:t>
            </a:r>
            <a:r>
              <a:rPr lang="en-GB" sz="1800" dirty="0">
                <a:solidFill>
                  <a:srgbClr val="093B37"/>
                </a:solidFill>
                <a:latin typeface="Verdana"/>
                <a:ea typeface="Arial" charset="0"/>
                <a:cs typeface="Verdana"/>
              </a:rPr>
              <a:t>, skills </a:t>
            </a:r>
            <a:r>
              <a:rPr lang="en-GB" sz="1800" dirty="0" smtClean="0">
                <a:solidFill>
                  <a:srgbClr val="093B37"/>
                </a:solidFill>
                <a:latin typeface="Verdana"/>
                <a:ea typeface="Arial" charset="0"/>
                <a:cs typeface="Verdana"/>
              </a:rPr>
              <a:t/>
            </a:r>
            <a:br>
              <a:rPr lang="en-GB" sz="1800" dirty="0" smtClean="0">
                <a:solidFill>
                  <a:srgbClr val="093B37"/>
                </a:solidFill>
                <a:latin typeface="Verdana"/>
                <a:ea typeface="Arial" charset="0"/>
                <a:cs typeface="Verdana"/>
              </a:rPr>
            </a:br>
            <a:r>
              <a:rPr lang="en-GB" sz="1800" dirty="0" smtClean="0">
                <a:solidFill>
                  <a:srgbClr val="093B37"/>
                </a:solidFill>
                <a:latin typeface="Verdana"/>
                <a:ea typeface="Arial" charset="0"/>
                <a:cs typeface="Verdana"/>
              </a:rPr>
              <a:t>and </a:t>
            </a:r>
            <a:r>
              <a:rPr lang="en-GB" sz="1800" dirty="0">
                <a:solidFill>
                  <a:srgbClr val="093B37"/>
                </a:solidFill>
                <a:latin typeface="Verdana"/>
                <a:ea typeface="Arial" charset="0"/>
                <a:cs typeface="Verdana"/>
              </a:rPr>
              <a:t>employment</a:t>
            </a:r>
          </a:p>
        </p:txBody>
      </p:sp>
      <p:sp>
        <p:nvSpPr>
          <p:cNvPr id="27" name="TextBox 26"/>
          <p:cNvSpPr txBox="1"/>
          <p:nvPr/>
        </p:nvSpPr>
        <p:spPr>
          <a:xfrm>
            <a:off x="9533900" y="3643138"/>
            <a:ext cx="2403885" cy="503215"/>
          </a:xfrm>
          <a:prstGeom prst="rect">
            <a:avLst/>
          </a:prstGeom>
          <a:noFill/>
        </p:spPr>
        <p:txBody>
          <a:bodyPr wrap="square" lIns="0" tIns="0" rIns="0" bIns="0" rtlCol="0">
            <a:spAutoFit/>
          </a:bodyPr>
          <a:lstStyle/>
          <a:p>
            <a:pPr marL="0" lvl="5"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Innovation systems and processes</a:t>
            </a:r>
            <a:endParaRPr lang="nl-NL" sz="1800" dirty="0">
              <a:solidFill>
                <a:srgbClr val="093B37"/>
              </a:solidFill>
              <a:latin typeface="Verdana"/>
              <a:ea typeface="Arial" charset="0"/>
              <a:cs typeface="Verdana"/>
            </a:endParaRPr>
          </a:p>
        </p:txBody>
      </p:sp>
      <p:cxnSp>
        <p:nvCxnSpPr>
          <p:cNvPr id="29" name="Straight Connector 28"/>
          <p:cNvCxnSpPr/>
          <p:nvPr/>
        </p:nvCxnSpPr>
        <p:spPr>
          <a:xfrm flipH="1">
            <a:off x="8815457" y="4640945"/>
            <a:ext cx="61200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9533900" y="4396064"/>
            <a:ext cx="2403885" cy="503215"/>
          </a:xfrm>
          <a:prstGeom prst="rect">
            <a:avLst/>
          </a:prstGeom>
          <a:noFill/>
        </p:spPr>
        <p:txBody>
          <a:bodyPr wrap="square" lIns="0" tIns="0" rIns="0" bIns="0" rtlCol="0">
            <a:spAutoFit/>
          </a:bodyPr>
          <a:lstStyle/>
          <a:p>
            <a:pPr marL="0" lvl="5"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Food, nutrition </a:t>
            </a:r>
            <a:r>
              <a:rPr lang="en-GB" sz="1800" dirty="0" smtClean="0">
                <a:solidFill>
                  <a:srgbClr val="093B37"/>
                </a:solidFill>
                <a:latin typeface="Verdana"/>
                <a:ea typeface="Arial" charset="0"/>
                <a:cs typeface="Verdana"/>
              </a:rPr>
              <a:t/>
            </a:r>
            <a:br>
              <a:rPr lang="en-GB" sz="1800" dirty="0" smtClean="0">
                <a:solidFill>
                  <a:srgbClr val="093B37"/>
                </a:solidFill>
                <a:latin typeface="Verdana"/>
                <a:ea typeface="Arial" charset="0"/>
                <a:cs typeface="Verdana"/>
              </a:rPr>
            </a:br>
            <a:r>
              <a:rPr lang="en-GB" sz="1800" dirty="0" smtClean="0">
                <a:solidFill>
                  <a:srgbClr val="093B37"/>
                </a:solidFill>
                <a:latin typeface="Verdana"/>
                <a:ea typeface="Arial" charset="0"/>
                <a:cs typeface="Verdana"/>
              </a:rPr>
              <a:t>and </a:t>
            </a:r>
            <a:r>
              <a:rPr lang="en-GB" sz="1800" dirty="0">
                <a:solidFill>
                  <a:srgbClr val="093B37"/>
                </a:solidFill>
                <a:latin typeface="Verdana"/>
                <a:ea typeface="Arial" charset="0"/>
                <a:cs typeface="Verdana"/>
              </a:rPr>
              <a:t>health</a:t>
            </a:r>
          </a:p>
        </p:txBody>
      </p:sp>
      <p:sp>
        <p:nvSpPr>
          <p:cNvPr id="31" name="TextBox 30"/>
          <p:cNvSpPr txBox="1"/>
          <p:nvPr/>
        </p:nvSpPr>
        <p:spPr>
          <a:xfrm>
            <a:off x="8245780" y="5472051"/>
            <a:ext cx="3955072" cy="503215"/>
          </a:xfrm>
          <a:prstGeom prst="rect">
            <a:avLst/>
          </a:prstGeom>
          <a:noFill/>
        </p:spPr>
        <p:txBody>
          <a:bodyPr wrap="square" lIns="0" tIns="0" rIns="0" bIns="0" rtlCol="0">
            <a:spAutoFit/>
          </a:bodyPr>
          <a:lstStyle/>
          <a:p>
            <a:pPr marL="0" lvl="5"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Resource scarcity, climate change and sustainability</a:t>
            </a:r>
          </a:p>
        </p:txBody>
      </p:sp>
      <p:sp>
        <p:nvSpPr>
          <p:cNvPr id="32" name="TextBox 31"/>
          <p:cNvSpPr txBox="1"/>
          <p:nvPr/>
        </p:nvSpPr>
        <p:spPr>
          <a:xfrm>
            <a:off x="1133908" y="5328403"/>
            <a:ext cx="3210574" cy="830997"/>
          </a:xfrm>
          <a:prstGeom prst="rect">
            <a:avLst/>
          </a:prstGeom>
          <a:noFill/>
        </p:spPr>
        <p:txBody>
          <a:bodyPr wrap="square" lIns="0" tIns="0" rIns="0" bIns="0" rtlCol="0">
            <a:spAutoFit/>
          </a:bodyPr>
          <a:lstStyle/>
          <a:p>
            <a:pPr marL="0" lvl="5" algn="r" defTabSz="913535" fontAlgn="base">
              <a:spcBef>
                <a:spcPct val="0"/>
              </a:spcBef>
              <a:spcAft>
                <a:spcPct val="0"/>
              </a:spcAft>
              <a:buClr>
                <a:srgbClr val="3B83C1"/>
              </a:buClr>
            </a:pPr>
            <a:r>
              <a:rPr lang="en-GB" sz="1800" dirty="0">
                <a:solidFill>
                  <a:srgbClr val="093B37"/>
                </a:solidFill>
                <a:latin typeface="Verdana"/>
                <a:ea typeface="Arial" charset="0"/>
                <a:cs typeface="Verdana"/>
              </a:rPr>
              <a:t>People, governance in </a:t>
            </a:r>
            <a:r>
              <a:rPr lang="en-GB" sz="1800" dirty="0" smtClean="0">
                <a:solidFill>
                  <a:srgbClr val="093B37"/>
                </a:solidFill>
                <a:latin typeface="Verdana"/>
                <a:ea typeface="Arial" charset="0"/>
                <a:cs typeface="Verdana"/>
              </a:rPr>
              <a:t/>
            </a:r>
            <a:br>
              <a:rPr lang="en-GB" sz="1800" dirty="0" smtClean="0">
                <a:solidFill>
                  <a:srgbClr val="093B37"/>
                </a:solidFill>
                <a:latin typeface="Verdana"/>
                <a:ea typeface="Arial" charset="0"/>
                <a:cs typeface="Verdana"/>
              </a:rPr>
            </a:br>
            <a:r>
              <a:rPr lang="en-GB" sz="1800" dirty="0" smtClean="0">
                <a:solidFill>
                  <a:srgbClr val="093B37"/>
                </a:solidFill>
                <a:latin typeface="Verdana"/>
                <a:ea typeface="Arial" charset="0"/>
                <a:cs typeface="Verdana"/>
              </a:rPr>
              <a:t>multicultural and </a:t>
            </a:r>
            <a:br>
              <a:rPr lang="en-GB" sz="1800" dirty="0" smtClean="0">
                <a:solidFill>
                  <a:srgbClr val="093B37"/>
                </a:solidFill>
                <a:latin typeface="Verdana"/>
                <a:ea typeface="Arial" charset="0"/>
                <a:cs typeface="Verdana"/>
              </a:rPr>
            </a:br>
            <a:r>
              <a:rPr lang="en-GB" sz="1800" dirty="0" smtClean="0">
                <a:solidFill>
                  <a:srgbClr val="093B37"/>
                </a:solidFill>
                <a:latin typeface="Verdana"/>
                <a:ea typeface="Arial" charset="0"/>
                <a:cs typeface="Verdana"/>
              </a:rPr>
              <a:t>networked societies</a:t>
            </a:r>
            <a:endParaRPr lang="en-US" sz="2400" dirty="0">
              <a:solidFill>
                <a:srgbClr val="093B37"/>
              </a:solidFill>
              <a:latin typeface="Verdana"/>
              <a:ea typeface="ＭＳ Ｐゴシック"/>
            </a:endParaRPr>
          </a:p>
        </p:txBody>
      </p:sp>
      <p:cxnSp>
        <p:nvCxnSpPr>
          <p:cNvPr id="34" name="Straight Connector 33"/>
          <p:cNvCxnSpPr/>
          <p:nvPr/>
        </p:nvCxnSpPr>
        <p:spPr>
          <a:xfrm flipH="1">
            <a:off x="3188861" y="4640945"/>
            <a:ext cx="612000"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265131" y="4493374"/>
            <a:ext cx="1837242" cy="253916"/>
          </a:xfrm>
          <a:prstGeom prst="rect">
            <a:avLst/>
          </a:prstGeom>
          <a:noFill/>
        </p:spPr>
        <p:txBody>
          <a:bodyPr wrap="square" lIns="0" tIns="0" rIns="0" bIns="0" rtlCol="0">
            <a:spAutoFit/>
          </a:bodyPr>
          <a:lstStyle/>
          <a:p>
            <a:pPr marL="0" lvl="5" algn="r"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Civil security</a:t>
            </a:r>
          </a:p>
        </p:txBody>
      </p:sp>
      <p:sp>
        <p:nvSpPr>
          <p:cNvPr id="37" name="TextBox 36"/>
          <p:cNvSpPr txBox="1"/>
          <p:nvPr/>
        </p:nvSpPr>
        <p:spPr>
          <a:xfrm>
            <a:off x="0" y="2882950"/>
            <a:ext cx="3102373" cy="503215"/>
          </a:xfrm>
          <a:prstGeom prst="rect">
            <a:avLst/>
          </a:prstGeom>
          <a:noFill/>
        </p:spPr>
        <p:txBody>
          <a:bodyPr wrap="square" lIns="0" tIns="0" rIns="0" bIns="0" rtlCol="0">
            <a:spAutoFit/>
          </a:bodyPr>
          <a:lstStyle/>
          <a:p>
            <a:pPr marL="0" lvl="5" algn="r"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Migration </a:t>
            </a:r>
            <a:r>
              <a:rPr lang="en-GB" sz="1800" dirty="0" smtClean="0">
                <a:solidFill>
                  <a:srgbClr val="093B37"/>
                </a:solidFill>
                <a:latin typeface="Verdana"/>
                <a:ea typeface="Arial" charset="0"/>
                <a:cs typeface="Verdana"/>
              </a:rPr>
              <a:t>and territorial </a:t>
            </a:r>
            <a:r>
              <a:rPr lang="en-GB" sz="1800" dirty="0">
                <a:solidFill>
                  <a:srgbClr val="093B37"/>
                </a:solidFill>
                <a:latin typeface="Verdana"/>
                <a:ea typeface="Arial" charset="0"/>
                <a:cs typeface="Verdana"/>
              </a:rPr>
              <a:t>development</a:t>
            </a:r>
          </a:p>
        </p:txBody>
      </p:sp>
      <p:sp>
        <p:nvSpPr>
          <p:cNvPr id="41" name="TextBox 40"/>
          <p:cNvSpPr txBox="1"/>
          <p:nvPr/>
        </p:nvSpPr>
        <p:spPr>
          <a:xfrm>
            <a:off x="644060" y="3643138"/>
            <a:ext cx="2458313" cy="503215"/>
          </a:xfrm>
          <a:prstGeom prst="rect">
            <a:avLst/>
          </a:prstGeom>
          <a:noFill/>
        </p:spPr>
        <p:txBody>
          <a:bodyPr wrap="square" lIns="0" tIns="0" rIns="0" bIns="0" rtlCol="0">
            <a:spAutoFit/>
          </a:bodyPr>
          <a:lstStyle/>
          <a:p>
            <a:pPr marL="0" lvl="5" algn="r" eaLnBrk="0" hangingPunct="0">
              <a:lnSpc>
                <a:spcPct val="90000"/>
              </a:lnSpc>
              <a:spcBef>
                <a:spcPts val="1200"/>
              </a:spcBef>
              <a:buClr>
                <a:srgbClr val="093B37"/>
              </a:buClr>
              <a:defRPr/>
            </a:pPr>
            <a:r>
              <a:rPr lang="en-GB" sz="1800" dirty="0">
                <a:solidFill>
                  <a:srgbClr val="093B37"/>
                </a:solidFill>
                <a:latin typeface="Verdana"/>
                <a:ea typeface="Arial" charset="0"/>
                <a:cs typeface="Verdana"/>
              </a:rPr>
              <a:t>Data and digital transformations</a:t>
            </a:r>
          </a:p>
        </p:txBody>
      </p:sp>
      <p:cxnSp>
        <p:nvCxnSpPr>
          <p:cNvPr id="45" name="Straight Connector 44"/>
          <p:cNvCxnSpPr/>
          <p:nvPr/>
        </p:nvCxnSpPr>
        <p:spPr>
          <a:xfrm flipH="1">
            <a:off x="4435849" y="5732393"/>
            <a:ext cx="681466" cy="0"/>
          </a:xfrm>
          <a:prstGeom prst="line">
            <a:avLst/>
          </a:prstGeom>
          <a:ln w="3175" cmpd="sng">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pic>
        <p:nvPicPr>
          <p:cNvPr id="51" name="Picture 50" descr="Values_Priority-Nex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174" y="1137199"/>
            <a:ext cx="5501640" cy="5501640"/>
          </a:xfrm>
          <a:prstGeom prst="rect">
            <a:avLst/>
          </a:prstGeom>
        </p:spPr>
      </p:pic>
    </p:spTree>
    <p:extLst>
      <p:ext uri="{BB962C8B-B14F-4D97-AF65-F5344CB8AC3E}">
        <p14:creationId xmlns:p14="http://schemas.microsoft.com/office/powerpoint/2010/main" val="3127290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sz="3600" dirty="0" smtClean="0">
                <a:solidFill>
                  <a:schemeClr val="bg1"/>
                </a:solidFill>
                <a:latin typeface="Verdana"/>
                <a:ea typeface="Arial" charset="0"/>
                <a:cs typeface="Verdana"/>
              </a:rPr>
              <a:t>JRC facilities</a:t>
            </a:r>
            <a:endParaRPr lang="en-GB" sz="3600" dirty="0">
              <a:solidFill>
                <a:schemeClr val="bg1"/>
              </a:solidFill>
              <a:latin typeface="Verdana"/>
              <a:ea typeface="Arial" charset="0"/>
              <a:cs typeface="Verdana"/>
            </a:endParaRPr>
          </a:p>
        </p:txBody>
      </p:sp>
      <p:sp>
        <p:nvSpPr>
          <p:cNvPr id="9" name="TextBox 8"/>
          <p:cNvSpPr txBox="1"/>
          <p:nvPr/>
        </p:nvSpPr>
        <p:spPr>
          <a:xfrm>
            <a:off x="557849" y="6417945"/>
            <a:ext cx="9208720" cy="1077218"/>
          </a:xfrm>
          <a:prstGeom prst="rect">
            <a:avLst/>
          </a:prstGeom>
          <a:noFill/>
        </p:spPr>
        <p:txBody>
          <a:bodyPr wrap="square" lIns="0" tIns="0" rIns="0" bIns="0" rtlCol="0">
            <a:spAutoFit/>
          </a:bodyPr>
          <a:lstStyle/>
          <a:p>
            <a:pPr marL="0" lvl="1" defTabSz="913535" fontAlgn="base">
              <a:lnSpc>
                <a:spcPct val="150000"/>
              </a:lnSpc>
              <a:spcBef>
                <a:spcPct val="0"/>
              </a:spcBef>
              <a:spcAft>
                <a:spcPct val="0"/>
              </a:spcAft>
              <a:buClr>
                <a:srgbClr val="3B83C1"/>
              </a:buClr>
            </a:pPr>
            <a:r>
              <a:rPr lang="en-US" altLang="en-US" sz="800" dirty="0" smtClean="0">
                <a:solidFill>
                  <a:srgbClr val="7F7F7F"/>
                </a:solidFill>
                <a:latin typeface="Verdana"/>
                <a:cs typeface="Verdana"/>
              </a:rPr>
              <a:t>1. </a:t>
            </a:r>
            <a:r>
              <a:rPr lang="en-US" sz="800" dirty="0" smtClean="0">
                <a:solidFill>
                  <a:srgbClr val="7F7F7F"/>
                </a:solidFill>
                <a:latin typeface="Verdana"/>
                <a:cs typeface="Verdana"/>
              </a:rPr>
              <a:t>Hydrogen Testing Facility, 2. </a:t>
            </a:r>
            <a:r>
              <a:rPr lang="en-US" sz="800" dirty="0">
                <a:solidFill>
                  <a:srgbClr val="7F7F7F"/>
                </a:solidFill>
                <a:latin typeface="Verdana"/>
                <a:cs typeface="Verdana"/>
              </a:rPr>
              <a:t>European Laboratory for Structural </a:t>
            </a:r>
            <a:r>
              <a:rPr lang="en-US" sz="800" dirty="0" smtClean="0">
                <a:solidFill>
                  <a:srgbClr val="7F7F7F"/>
                </a:solidFill>
                <a:latin typeface="Verdana"/>
                <a:cs typeface="Verdana"/>
              </a:rPr>
              <a:t>Assessment (ELSA), 3. </a:t>
            </a:r>
            <a:r>
              <a:rPr lang="en-US" sz="800" dirty="0">
                <a:solidFill>
                  <a:srgbClr val="7F7F7F"/>
                </a:solidFill>
                <a:latin typeface="Verdana"/>
                <a:cs typeface="Verdana"/>
              </a:rPr>
              <a:t>European Interoperability Centre for Electric Vehicles and Smart Grids, </a:t>
            </a:r>
            <a:r>
              <a:rPr lang="en-US" sz="800" dirty="0" smtClean="0">
                <a:solidFill>
                  <a:srgbClr val="7F7F7F"/>
                </a:solidFill>
                <a:latin typeface="Verdana"/>
                <a:cs typeface="Verdana"/>
              </a:rPr>
              <a:t>4. Food Contact Materials </a:t>
            </a:r>
            <a:r>
              <a:rPr lang="en-US" sz="800" dirty="0">
                <a:solidFill>
                  <a:srgbClr val="7F7F7F"/>
                </a:solidFill>
                <a:latin typeface="Verdana"/>
                <a:cs typeface="Verdana"/>
              </a:rPr>
              <a:t>(</a:t>
            </a:r>
            <a:r>
              <a:rPr lang="en-US" sz="800" dirty="0" smtClean="0">
                <a:solidFill>
                  <a:srgbClr val="7F7F7F"/>
                </a:solidFill>
                <a:latin typeface="Verdana"/>
                <a:cs typeface="Verdana"/>
              </a:rPr>
              <a:t>EURL FCM), 5. </a:t>
            </a:r>
            <a:r>
              <a:rPr lang="en-US" sz="800" dirty="0">
                <a:solidFill>
                  <a:srgbClr val="7F7F7F"/>
                </a:solidFill>
                <a:latin typeface="Verdana"/>
                <a:cs typeface="Verdana"/>
              </a:rPr>
              <a:t>European Crisis Management </a:t>
            </a:r>
            <a:r>
              <a:rPr lang="en-US" sz="800" dirty="0" smtClean="0">
                <a:solidFill>
                  <a:srgbClr val="7F7F7F"/>
                </a:solidFill>
                <a:latin typeface="Verdana"/>
                <a:cs typeface="Verdana"/>
              </a:rPr>
              <a:t>Laboratory (ECML), 6. </a:t>
            </a:r>
            <a:r>
              <a:rPr lang="en-US" sz="800" dirty="0">
                <a:solidFill>
                  <a:srgbClr val="7F7F7F"/>
                </a:solidFill>
                <a:latin typeface="Verdana"/>
                <a:cs typeface="Verdana"/>
              </a:rPr>
              <a:t>European Microwave Signature </a:t>
            </a:r>
            <a:r>
              <a:rPr lang="en-US" sz="800" dirty="0" smtClean="0">
                <a:solidFill>
                  <a:srgbClr val="7F7F7F"/>
                </a:solidFill>
                <a:latin typeface="Verdana"/>
                <a:cs typeface="Verdana"/>
              </a:rPr>
              <a:t>Laboratory (EMSL), 7</a:t>
            </a:r>
            <a:r>
              <a:rPr lang="en-US" sz="800" dirty="0">
                <a:solidFill>
                  <a:srgbClr val="7F7F7F"/>
                </a:solidFill>
                <a:latin typeface="Verdana"/>
                <a:cs typeface="Verdana"/>
              </a:rPr>
              <a:t>. Vehicle Emission </a:t>
            </a:r>
            <a:r>
              <a:rPr lang="en-US" sz="800" dirty="0" smtClean="0">
                <a:solidFill>
                  <a:srgbClr val="7F7F7F"/>
                </a:solidFill>
                <a:latin typeface="Verdana"/>
                <a:cs typeface="Verdana"/>
              </a:rPr>
              <a:t>Laboratory </a:t>
            </a:r>
            <a:r>
              <a:rPr lang="en-US" sz="800" dirty="0">
                <a:solidFill>
                  <a:srgbClr val="7F7F7F"/>
                </a:solidFill>
                <a:latin typeface="Verdana"/>
                <a:cs typeface="Verdana"/>
              </a:rPr>
              <a:t>(VELA), </a:t>
            </a:r>
            <a:r>
              <a:rPr lang="en-US" sz="800" dirty="0" smtClean="0">
                <a:solidFill>
                  <a:srgbClr val="7F7F7F"/>
                </a:solidFill>
                <a:latin typeface="Verdana"/>
                <a:cs typeface="Verdana"/>
              </a:rPr>
              <a:t/>
            </a:r>
            <a:br>
              <a:rPr lang="en-US" sz="800" dirty="0" smtClean="0">
                <a:solidFill>
                  <a:srgbClr val="7F7F7F"/>
                </a:solidFill>
                <a:latin typeface="Verdana"/>
                <a:cs typeface="Verdana"/>
              </a:rPr>
            </a:br>
            <a:r>
              <a:rPr lang="en-US" sz="800" dirty="0" smtClean="0">
                <a:solidFill>
                  <a:srgbClr val="7F7F7F"/>
                </a:solidFill>
                <a:latin typeface="Verdana"/>
                <a:cs typeface="Verdana"/>
              </a:rPr>
              <a:t>8. European Solar </a:t>
            </a:r>
            <a:r>
              <a:rPr lang="en-US" sz="800" dirty="0">
                <a:solidFill>
                  <a:srgbClr val="7F7F7F"/>
                </a:solidFill>
                <a:latin typeface="Verdana"/>
                <a:cs typeface="Verdana"/>
              </a:rPr>
              <a:t>Test Installation (ESTI), </a:t>
            </a:r>
            <a:r>
              <a:rPr lang="en-US" sz="800" dirty="0" smtClean="0">
                <a:solidFill>
                  <a:srgbClr val="7F7F7F"/>
                </a:solidFill>
                <a:latin typeface="Verdana"/>
                <a:cs typeface="Verdana"/>
              </a:rPr>
              <a:t>9. </a:t>
            </a:r>
            <a:r>
              <a:rPr lang="en-US" sz="800" dirty="0" err="1">
                <a:solidFill>
                  <a:srgbClr val="7F7F7F"/>
                </a:solidFill>
                <a:latin typeface="Verdana"/>
                <a:cs typeface="Verdana"/>
              </a:rPr>
              <a:t>Nanobiotechnology</a:t>
            </a:r>
            <a:r>
              <a:rPr lang="en-US" sz="800" dirty="0">
                <a:solidFill>
                  <a:srgbClr val="7F7F7F"/>
                </a:solidFill>
                <a:latin typeface="Verdana"/>
                <a:cs typeface="Verdana"/>
              </a:rPr>
              <a:t> </a:t>
            </a:r>
            <a:r>
              <a:rPr lang="en-US" sz="800" dirty="0" smtClean="0">
                <a:solidFill>
                  <a:srgbClr val="7F7F7F"/>
                </a:solidFill>
                <a:latin typeface="Verdana"/>
                <a:cs typeface="Verdana"/>
              </a:rPr>
              <a:t>Laboratory, 10. </a:t>
            </a:r>
            <a:r>
              <a:rPr lang="en-US" sz="800" dirty="0">
                <a:solidFill>
                  <a:srgbClr val="7F7F7F"/>
                </a:solidFill>
                <a:latin typeface="Verdana"/>
                <a:cs typeface="Verdana"/>
              </a:rPr>
              <a:t>Hot Cell Laboratory</a:t>
            </a:r>
            <a:r>
              <a:rPr lang="en-US" sz="800" dirty="0" smtClean="0">
                <a:solidFill>
                  <a:srgbClr val="7F7F7F"/>
                </a:solidFill>
                <a:latin typeface="Verdana"/>
                <a:cs typeface="Verdana"/>
              </a:rPr>
              <a:t>, 11. Reference </a:t>
            </a:r>
            <a:r>
              <a:rPr lang="en-US" sz="800" dirty="0">
                <a:solidFill>
                  <a:srgbClr val="7F7F7F"/>
                </a:solidFill>
                <a:latin typeface="Verdana"/>
                <a:cs typeface="Verdana"/>
              </a:rPr>
              <a:t>materials processing facility</a:t>
            </a:r>
            <a:r>
              <a:rPr lang="en-US" sz="800" dirty="0" smtClean="0">
                <a:solidFill>
                  <a:srgbClr val="7F7F7F"/>
                </a:solidFill>
                <a:latin typeface="Verdana"/>
                <a:cs typeface="Verdana"/>
              </a:rPr>
              <a:t>, 12. AMALIA Laboratory </a:t>
            </a:r>
            <a:endParaRPr lang="en-US" altLang="en-US" sz="800" dirty="0" smtClean="0">
              <a:solidFill>
                <a:srgbClr val="7F7F7F"/>
              </a:solidFill>
              <a:latin typeface="Verdana"/>
              <a:cs typeface="Verdana"/>
            </a:endParaRPr>
          </a:p>
          <a:p>
            <a:pPr marL="285481" indent="-285481" defTabSz="913535" fontAlgn="base">
              <a:lnSpc>
                <a:spcPct val="150000"/>
              </a:lnSpc>
              <a:spcBef>
                <a:spcPct val="0"/>
              </a:spcBef>
              <a:spcAft>
                <a:spcPct val="0"/>
              </a:spcAft>
              <a:buClr>
                <a:srgbClr val="3B83C1"/>
              </a:buClr>
              <a:buFont typeface="Arial" panose="020B0604020202020204" pitchFamily="34" charset="0"/>
              <a:buChar char="•"/>
            </a:pPr>
            <a:endParaRPr lang="en-US" sz="2400" dirty="0">
              <a:solidFill>
                <a:srgbClr val="093B37"/>
              </a:solidFill>
              <a:latin typeface="Verdana"/>
              <a:ea typeface="ＭＳ Ｐゴシック"/>
            </a:endParaRPr>
          </a:p>
        </p:txBody>
      </p:sp>
      <p:pic>
        <p:nvPicPr>
          <p:cNvPr id="8" name="Picture 7" descr="JRC-facilities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 y="1529906"/>
            <a:ext cx="12595860" cy="4713732"/>
          </a:xfrm>
          <a:prstGeom prst="rect">
            <a:avLst/>
          </a:prstGeom>
        </p:spPr>
      </p:pic>
    </p:spTree>
    <p:extLst>
      <p:ext uri="{BB962C8B-B14F-4D97-AF65-F5344CB8AC3E}">
        <p14:creationId xmlns:p14="http://schemas.microsoft.com/office/powerpoint/2010/main" val="16724918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JRC Highlights: </a:t>
            </a:r>
            <a:r>
              <a:rPr lang="en-GB" sz="3600" dirty="0">
                <a:solidFill>
                  <a:schemeClr val="bg1"/>
                </a:solidFill>
                <a:latin typeface="Verdana"/>
                <a:ea typeface="Arial" charset="0"/>
                <a:cs typeface="Verdana"/>
              </a:rPr>
              <a:t>Social Pillar</a:t>
            </a:r>
          </a:p>
          <a:p>
            <a:pPr marL="432000" lvl="2"/>
            <a:endParaRPr lang="en-GB" sz="3600" dirty="0">
              <a:solidFill>
                <a:schemeClr val="bg1"/>
              </a:solidFill>
              <a:latin typeface="Verdana"/>
              <a:ea typeface="Arial" charset="0"/>
              <a:cs typeface="Verdana"/>
            </a:endParaRPr>
          </a:p>
        </p:txBody>
      </p:sp>
      <p:pic>
        <p:nvPicPr>
          <p:cNvPr id="6" name="Picture 5" descr="Social-pillars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 y="1519310"/>
            <a:ext cx="12597384" cy="4715256"/>
          </a:xfrm>
          <a:prstGeom prst="rect">
            <a:avLst/>
          </a:prstGeom>
        </p:spPr>
      </p:pic>
    </p:spTree>
    <p:extLst>
      <p:ext uri="{BB962C8B-B14F-4D97-AF65-F5344CB8AC3E}">
        <p14:creationId xmlns:p14="http://schemas.microsoft.com/office/powerpoint/2010/main" val="262787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JRC Highlights: Fiscal Policy</a:t>
            </a:r>
            <a:endParaRPr lang="en-GB" sz="3600" dirty="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2015" r="14004"/>
          <a:stretch/>
        </p:blipFill>
        <p:spPr>
          <a:xfrm>
            <a:off x="0" y="1519310"/>
            <a:ext cx="7866333" cy="4717978"/>
          </a:xfrm>
          <a:prstGeom prst="rect">
            <a:avLst/>
          </a:prstGeom>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0" t="2978" r="1125" b="2047"/>
          <a:stretch/>
        </p:blipFill>
        <p:spPr bwMode="auto">
          <a:xfrm>
            <a:off x="7920212" y="1611674"/>
            <a:ext cx="4582160" cy="249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58867" y="4484050"/>
            <a:ext cx="3456384" cy="1753238"/>
          </a:xfrm>
          <a:prstGeom prst="rect">
            <a:avLst/>
          </a:prstGeom>
        </p:spPr>
      </p:pic>
      <p:pic>
        <p:nvPicPr>
          <p:cNvPr id="8" name="Picture 7" descr="In-depth-analysi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8885" y="4216376"/>
            <a:ext cx="2523744" cy="950976"/>
          </a:xfrm>
          <a:prstGeom prst="rect">
            <a:avLst/>
          </a:prstGeom>
        </p:spPr>
      </p:pic>
    </p:spTree>
    <p:extLst>
      <p:ext uri="{BB962C8B-B14F-4D97-AF65-F5344CB8AC3E}">
        <p14:creationId xmlns:p14="http://schemas.microsoft.com/office/powerpoint/2010/main" val="5428919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JRC Highlights: Energy Union</a:t>
            </a:r>
            <a:endParaRPr lang="en-GB" sz="3600" dirty="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9" name="Picture 2" descr="Z:\IET Photo Database\Bob\SETIS\setis-ideas 1.png"/>
          <p:cNvPicPr>
            <a:picLocks noChangeAspect="1" noChangeArrowheads="1"/>
          </p:cNvPicPr>
          <p:nvPr/>
        </p:nvPicPr>
        <p:blipFill rotWithShape="1">
          <a:blip r:embed="rId3">
            <a:extLst>
              <a:ext uri="{28A0092B-C50C-407E-A947-70E740481C1C}">
                <a14:useLocalDpi xmlns:a14="http://schemas.microsoft.com/office/drawing/2010/main"/>
              </a:ext>
            </a:extLst>
          </a:blip>
          <a:srcRect r="1375" b="1146"/>
          <a:stretch/>
        </p:blipFill>
        <p:spPr bwMode="auto">
          <a:xfrm>
            <a:off x="0" y="1519310"/>
            <a:ext cx="6642510" cy="4718616"/>
          </a:xfrm>
          <a:prstGeom prst="rect">
            <a:avLst/>
          </a:prstGeom>
          <a:noFill/>
          <a:extLst>
            <a:ext uri="{909E8E84-426E-40DD-AFC4-6F175D3DCCD1}">
              <a14:hiddenFill xmlns:a14="http://schemas.microsoft.com/office/drawing/2010/main">
                <a:solidFill>
                  <a:srgbClr val="FFFFFF"/>
                </a:solidFill>
              </a14:hiddenFill>
            </a:ext>
          </a:extLst>
        </p:spPr>
      </p:pic>
      <p:sp>
        <p:nvSpPr>
          <p:cNvPr id="5" name="Rechthoek 6"/>
          <p:cNvSpPr/>
          <p:nvPr/>
        </p:nvSpPr>
        <p:spPr>
          <a:xfrm>
            <a:off x="6718468" y="1531052"/>
            <a:ext cx="5881519"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2"/>
          <p:cNvSpPr/>
          <p:nvPr/>
        </p:nvSpPr>
        <p:spPr>
          <a:xfrm>
            <a:off x="6963905" y="1976707"/>
            <a:ext cx="5354874" cy="3708708"/>
          </a:xfrm>
          <a:prstGeom prst="rect">
            <a:avLst/>
          </a:prstGeom>
        </p:spPr>
        <p:txBody>
          <a:bodyPr wrap="square">
            <a:spAutoFit/>
          </a:bodyPr>
          <a:lstStyle/>
          <a:p>
            <a:pPr>
              <a:spcAft>
                <a:spcPts val="1800"/>
              </a:spcAft>
            </a:pPr>
            <a:r>
              <a:rPr lang="en-GB" sz="2000" b="1" dirty="0" smtClean="0">
                <a:solidFill>
                  <a:srgbClr val="093B37"/>
                </a:solidFill>
                <a:latin typeface="Verdana"/>
                <a:cs typeface="Verdana"/>
              </a:rPr>
              <a:t>JRC </a:t>
            </a:r>
            <a:r>
              <a:rPr lang="en-GB" sz="2000" b="1" dirty="0">
                <a:solidFill>
                  <a:srgbClr val="093B37"/>
                </a:solidFill>
                <a:latin typeface="Verdana"/>
                <a:cs typeface="Verdana"/>
              </a:rPr>
              <a:t>coordinates </a:t>
            </a:r>
            <a:r>
              <a:rPr lang="en-GB" sz="2000" b="1" dirty="0" smtClean="0">
                <a:solidFill>
                  <a:srgbClr val="093B37"/>
                </a:solidFill>
                <a:latin typeface="Verdana"/>
                <a:cs typeface="Verdana"/>
              </a:rPr>
              <a:t>The </a:t>
            </a:r>
            <a:r>
              <a:rPr lang="en-GB" sz="2000" b="1" dirty="0">
                <a:solidFill>
                  <a:srgbClr val="093B37"/>
                </a:solidFill>
                <a:latin typeface="Verdana"/>
                <a:cs typeface="Verdana"/>
              </a:rPr>
              <a:t>SET Plan Information System, SETIS:</a:t>
            </a:r>
          </a:p>
          <a:p>
            <a:pPr>
              <a:spcAft>
                <a:spcPts val="1800"/>
              </a:spcAft>
            </a:pPr>
            <a:r>
              <a:rPr lang="en-GB" sz="2000" dirty="0">
                <a:solidFill>
                  <a:srgbClr val="093B37"/>
                </a:solidFill>
                <a:latin typeface="Verdana"/>
                <a:ea typeface="Segoe UI" panose="020B0502040204020203" pitchFamily="34" charset="0"/>
                <a:cs typeface="Verdana"/>
              </a:rPr>
              <a:t>SET Plan strategic planning </a:t>
            </a:r>
            <a:r>
              <a:rPr lang="en-GB" sz="2000" dirty="0" smtClean="0">
                <a:solidFill>
                  <a:srgbClr val="093B37"/>
                </a:solidFill>
                <a:latin typeface="Verdana"/>
                <a:ea typeface="Segoe UI" panose="020B0502040204020203" pitchFamily="34" charset="0"/>
                <a:cs typeface="Verdana"/>
              </a:rPr>
              <a:t/>
            </a:r>
            <a:br>
              <a:rPr lang="en-GB" sz="2000" dirty="0" smtClean="0">
                <a:solidFill>
                  <a:srgbClr val="093B37"/>
                </a:solidFill>
                <a:latin typeface="Verdana"/>
                <a:ea typeface="Segoe UI" panose="020B0502040204020203" pitchFamily="34" charset="0"/>
                <a:cs typeface="Verdana"/>
              </a:rPr>
            </a:br>
            <a:r>
              <a:rPr lang="en-GB" sz="2000" dirty="0" smtClean="0">
                <a:solidFill>
                  <a:srgbClr val="093B37"/>
                </a:solidFill>
                <a:latin typeface="Verdana"/>
                <a:ea typeface="Segoe UI" panose="020B0502040204020203" pitchFamily="34" charset="0"/>
                <a:cs typeface="Verdana"/>
              </a:rPr>
              <a:t>and </a:t>
            </a:r>
            <a:r>
              <a:rPr lang="en-GB" sz="2000" dirty="0">
                <a:solidFill>
                  <a:srgbClr val="093B37"/>
                </a:solidFill>
                <a:latin typeface="Verdana"/>
                <a:ea typeface="Segoe UI" panose="020B0502040204020203" pitchFamily="34" charset="0"/>
                <a:cs typeface="Verdana"/>
              </a:rPr>
              <a:t>priority setting</a:t>
            </a:r>
          </a:p>
          <a:p>
            <a:pPr marL="800100" lvl="1" indent="-342900">
              <a:spcAft>
                <a:spcPts val="600"/>
              </a:spcAft>
              <a:buFont typeface="Arial"/>
              <a:buChar char="•"/>
            </a:pPr>
            <a:r>
              <a:rPr lang="en-GB" sz="2000" dirty="0" smtClean="0">
                <a:solidFill>
                  <a:srgbClr val="093B37"/>
                </a:solidFill>
                <a:latin typeface="Verdana"/>
                <a:ea typeface="Segoe UI" panose="020B0502040204020203" pitchFamily="34" charset="0"/>
                <a:cs typeface="Verdana"/>
              </a:rPr>
              <a:t>Implementation </a:t>
            </a:r>
            <a:r>
              <a:rPr lang="en-GB" sz="2000" dirty="0">
                <a:solidFill>
                  <a:srgbClr val="093B37"/>
                </a:solidFill>
                <a:latin typeface="Verdana"/>
                <a:ea typeface="Segoe UI" panose="020B0502040204020203" pitchFamily="34" charset="0"/>
                <a:cs typeface="Verdana"/>
              </a:rPr>
              <a:t>progress </a:t>
            </a:r>
          </a:p>
          <a:p>
            <a:pPr marL="800100" lvl="1" indent="-342900">
              <a:spcAft>
                <a:spcPts val="600"/>
              </a:spcAft>
              <a:buFont typeface="Arial"/>
              <a:buChar char="•"/>
            </a:pPr>
            <a:r>
              <a:rPr lang="en-GB" sz="2000" dirty="0">
                <a:solidFill>
                  <a:srgbClr val="093B37"/>
                </a:solidFill>
                <a:latin typeface="Verdana"/>
                <a:ea typeface="Segoe UI" panose="020B0502040204020203" pitchFamily="34" charset="0"/>
                <a:cs typeface="Verdana"/>
              </a:rPr>
              <a:t>Global technology and market developments </a:t>
            </a:r>
          </a:p>
          <a:p>
            <a:pPr marL="800100" lvl="1" indent="-342900">
              <a:spcAft>
                <a:spcPts val="1800"/>
              </a:spcAft>
              <a:buFont typeface="Arial"/>
              <a:buChar char="•"/>
            </a:pPr>
            <a:r>
              <a:rPr lang="en-US" sz="2000" dirty="0" smtClean="0">
                <a:solidFill>
                  <a:srgbClr val="093B37"/>
                </a:solidFill>
                <a:latin typeface="Verdana"/>
                <a:ea typeface="Segoe UI" panose="020B0502040204020203" pitchFamily="34" charset="0"/>
                <a:cs typeface="Verdana"/>
              </a:rPr>
              <a:t>Dissemination portal:</a:t>
            </a:r>
          </a:p>
          <a:p>
            <a:pPr marL="1275268" lvl="2" indent="-342900">
              <a:spcAft>
                <a:spcPts val="1800"/>
              </a:spcAft>
              <a:buFont typeface="Arial"/>
              <a:buChar char="•"/>
            </a:pPr>
            <a:r>
              <a:rPr lang="en-US" sz="2000" b="1" dirty="0" smtClean="0">
                <a:solidFill>
                  <a:srgbClr val="093B37"/>
                </a:solidFill>
                <a:latin typeface="Verdana"/>
                <a:ea typeface="Segoe UI" panose="020B0502040204020203" pitchFamily="34" charset="0"/>
                <a:cs typeface="Verdana"/>
              </a:rPr>
              <a:t>https</a:t>
            </a:r>
            <a:r>
              <a:rPr lang="en-US" sz="2000" b="1" dirty="0">
                <a:solidFill>
                  <a:srgbClr val="093B37"/>
                </a:solidFill>
                <a:latin typeface="Verdana"/>
                <a:ea typeface="Segoe UI" panose="020B0502040204020203" pitchFamily="34" charset="0"/>
                <a:cs typeface="Verdana"/>
              </a:rPr>
              <a:t>://</a:t>
            </a:r>
            <a:r>
              <a:rPr lang="en-US" sz="2000" b="1" dirty="0" smtClean="0">
                <a:solidFill>
                  <a:srgbClr val="093B37"/>
                </a:solidFill>
                <a:latin typeface="Verdana"/>
                <a:ea typeface="Segoe UI" panose="020B0502040204020203" pitchFamily="34" charset="0"/>
                <a:cs typeface="Verdana"/>
              </a:rPr>
              <a:t>setis.ec.europa.eu</a:t>
            </a:r>
            <a:endParaRPr lang="en-GB" sz="2000" b="1" dirty="0">
              <a:solidFill>
                <a:srgbClr val="093B37"/>
              </a:solidFill>
              <a:latin typeface="Verdana"/>
              <a:ea typeface="Segoe UI" panose="020B0502040204020203" pitchFamily="34" charset="0"/>
              <a:cs typeface="Verdana"/>
            </a:endParaRPr>
          </a:p>
        </p:txBody>
      </p:sp>
    </p:spTree>
    <p:extLst>
      <p:ext uri="{BB962C8B-B14F-4D97-AF65-F5344CB8AC3E}">
        <p14:creationId xmlns:p14="http://schemas.microsoft.com/office/powerpoint/2010/main" val="327397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125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12" dur="1250"/>
                                        <p:tgtEl>
                                          <p:spTgt spid="6">
                                            <p:txEl>
                                              <p:pRg st="0" end="0"/>
                                            </p:txEl>
                                          </p:spTgt>
                                        </p:tgtEl>
                                      </p:cBhvr>
                                    </p:animEffect>
                                  </p:childTnLst>
                                </p:cTn>
                              </p:par>
                            </p:childTnLst>
                          </p:cTn>
                        </p:par>
                        <p:par>
                          <p:cTn id="13" fill="hold">
                            <p:stCondLst>
                              <p:cond delay="2250"/>
                            </p:stCondLst>
                            <p:childTnLst>
                              <p:par>
                                <p:cTn id="14" presetID="12" presetClass="entr" presetSubtype="4"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additive="base">
                                        <p:cTn id="16" dur="125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17" dur="1250"/>
                                        <p:tgtEl>
                                          <p:spTgt spid="6">
                                            <p:txEl>
                                              <p:pRg st="1" end="1"/>
                                            </p:txEl>
                                          </p:spTgt>
                                        </p:tgtEl>
                                      </p:cBhvr>
                                    </p:animEffect>
                                  </p:childTnLst>
                                </p:cTn>
                              </p:par>
                            </p:childTnLst>
                          </p:cTn>
                        </p:par>
                        <p:par>
                          <p:cTn id="18" fill="hold">
                            <p:stCondLst>
                              <p:cond delay="3500"/>
                            </p:stCondLst>
                            <p:childTnLst>
                              <p:par>
                                <p:cTn id="19" presetID="12" presetClass="entr" presetSubtype="4" fill="hold" nodeType="after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125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22" dur="1250"/>
                                        <p:tgtEl>
                                          <p:spTgt spid="6">
                                            <p:txEl>
                                              <p:pRg st="2" end="2"/>
                                            </p:txEl>
                                          </p:spTgt>
                                        </p:tgtEl>
                                      </p:cBhvr>
                                    </p:animEffect>
                                  </p:childTnLst>
                                </p:cTn>
                              </p:par>
                            </p:childTnLst>
                          </p:cTn>
                        </p:par>
                        <p:par>
                          <p:cTn id="23" fill="hold">
                            <p:stCondLst>
                              <p:cond delay="4750"/>
                            </p:stCondLst>
                            <p:childTnLst>
                              <p:par>
                                <p:cTn id="24" presetID="12" presetClass="entr" presetSubtype="4"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1250"/>
                                        <p:tgtEl>
                                          <p:spTgt spid="6">
                                            <p:txEl>
                                              <p:pRg st="3" end="3"/>
                                            </p:txEl>
                                          </p:spTgt>
                                        </p:tgtEl>
                                        <p:attrNameLst>
                                          <p:attrName>ppt_y</p:attrName>
                                        </p:attrNameLst>
                                      </p:cBhvr>
                                      <p:tavLst>
                                        <p:tav tm="0">
                                          <p:val>
                                            <p:strVal val="#ppt_y+#ppt_h*1.125000"/>
                                          </p:val>
                                        </p:tav>
                                        <p:tav tm="100000">
                                          <p:val>
                                            <p:strVal val="#ppt_y"/>
                                          </p:val>
                                        </p:tav>
                                      </p:tavLst>
                                    </p:anim>
                                    <p:animEffect transition="in" filter="wipe(up)">
                                      <p:cBhvr>
                                        <p:cTn id="27" dur="1250"/>
                                        <p:tgtEl>
                                          <p:spTgt spid="6">
                                            <p:txEl>
                                              <p:pRg st="3" end="3"/>
                                            </p:txEl>
                                          </p:spTgt>
                                        </p:tgtEl>
                                      </p:cBhvr>
                                    </p:animEffect>
                                  </p:childTnLst>
                                </p:cTn>
                              </p:par>
                            </p:childTnLst>
                          </p:cTn>
                        </p:par>
                        <p:par>
                          <p:cTn id="28" fill="hold">
                            <p:stCondLst>
                              <p:cond delay="6000"/>
                            </p:stCondLst>
                            <p:childTnLst>
                              <p:par>
                                <p:cTn id="29" presetID="12" presetClass="entr" presetSubtype="4" fill="hold"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1250"/>
                                        <p:tgtEl>
                                          <p:spTgt spid="6">
                                            <p:txEl>
                                              <p:pRg st="4" end="4"/>
                                            </p:txEl>
                                          </p:spTgt>
                                        </p:tgtEl>
                                        <p:attrNameLst>
                                          <p:attrName>ppt_y</p:attrName>
                                        </p:attrNameLst>
                                      </p:cBhvr>
                                      <p:tavLst>
                                        <p:tav tm="0">
                                          <p:val>
                                            <p:strVal val="#ppt_y+#ppt_h*1.125000"/>
                                          </p:val>
                                        </p:tav>
                                        <p:tav tm="100000">
                                          <p:val>
                                            <p:strVal val="#ppt_y"/>
                                          </p:val>
                                        </p:tav>
                                      </p:tavLst>
                                    </p:anim>
                                    <p:animEffect transition="in" filter="wipe(up)">
                                      <p:cBhvr>
                                        <p:cTn id="32" dur="1250"/>
                                        <p:tgtEl>
                                          <p:spTgt spid="6">
                                            <p:txEl>
                                              <p:pRg st="4" end="4"/>
                                            </p:txEl>
                                          </p:spTgt>
                                        </p:tgtEl>
                                      </p:cBhvr>
                                    </p:animEffect>
                                  </p:childTnLst>
                                </p:cTn>
                              </p:par>
                            </p:childTnLst>
                          </p:cTn>
                        </p:par>
                        <p:par>
                          <p:cTn id="33" fill="hold">
                            <p:stCondLst>
                              <p:cond delay="7250"/>
                            </p:stCondLst>
                            <p:childTnLst>
                              <p:par>
                                <p:cTn id="34" presetID="12" presetClass="entr" presetSubtype="4" fill="hold" nodeType="after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1250"/>
                                        <p:tgtEl>
                                          <p:spTgt spid="6">
                                            <p:txEl>
                                              <p:pRg st="5" end="5"/>
                                            </p:txEl>
                                          </p:spTgt>
                                        </p:tgtEl>
                                        <p:attrNameLst>
                                          <p:attrName>ppt_y</p:attrName>
                                        </p:attrNameLst>
                                      </p:cBhvr>
                                      <p:tavLst>
                                        <p:tav tm="0">
                                          <p:val>
                                            <p:strVal val="#ppt_y+#ppt_h*1.125000"/>
                                          </p:val>
                                        </p:tav>
                                        <p:tav tm="100000">
                                          <p:val>
                                            <p:strVal val="#ppt_y"/>
                                          </p:val>
                                        </p:tav>
                                      </p:tavLst>
                                    </p:anim>
                                    <p:animEffect transition="in" filter="wipe(up)">
                                      <p:cBhvr>
                                        <p:cTn id="37" dur="125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JRC Highlights</a:t>
            </a:r>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5" name="Picture 4" descr="Fotolia_61679983_Subscription_Monthly_XL.jpg"/>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6283" t="10634" b="3030"/>
          <a:stretch/>
        </p:blipFill>
        <p:spPr>
          <a:xfrm>
            <a:off x="4487351" y="1531052"/>
            <a:ext cx="8112637" cy="4706236"/>
          </a:xfrm>
          <a:prstGeom prst="rect">
            <a:avLst/>
          </a:prstGeom>
        </p:spPr>
      </p:pic>
      <p:sp>
        <p:nvSpPr>
          <p:cNvPr id="6" name="Rechthoek 6"/>
          <p:cNvSpPr/>
          <p:nvPr/>
        </p:nvSpPr>
        <p:spPr>
          <a:xfrm>
            <a:off x="0" y="1531052"/>
            <a:ext cx="441807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Content Placeholder 8"/>
          <p:cNvSpPr txBox="1">
            <a:spLocks/>
          </p:cNvSpPr>
          <p:nvPr/>
        </p:nvSpPr>
        <p:spPr>
          <a:xfrm>
            <a:off x="441414" y="1989550"/>
            <a:ext cx="3599511" cy="3783220"/>
          </a:xfrm>
          <a:prstGeom prst="rect">
            <a:avLst/>
          </a:prstGeom>
        </p:spPr>
        <p:txBody>
          <a:bodyPr vert="horz" lIns="91440" tIns="0" rIns="91440" bIns="0" rtlCol="0" anchor="t"/>
          <a:lstStyle>
            <a:defPPr>
              <a:defRPr lang="nl-NL"/>
            </a:defPPr>
            <a:lvl1pPr marL="0" algn="ctr" defTabSz="950336" rtl="0" eaLnBrk="1" latinLnBrk="0" hangingPunct="1">
              <a:defRPr sz="1240" kern="1200">
                <a:solidFill>
                  <a:schemeClr val="tx1">
                    <a:tint val="75000"/>
                  </a:schemeClr>
                </a:solidFill>
                <a:latin typeface="+mn-lt"/>
                <a:ea typeface="+mn-ea"/>
                <a:cs typeface="+mn-cs"/>
              </a:defRPr>
            </a:lvl1pPr>
            <a:lvl2pPr marL="475168" algn="l" defTabSz="950336" rtl="0" eaLnBrk="1" latinLnBrk="0" hangingPunct="1">
              <a:defRPr sz="1871" kern="1200">
                <a:solidFill>
                  <a:schemeClr val="tx1"/>
                </a:solidFill>
                <a:latin typeface="+mn-lt"/>
                <a:ea typeface="+mn-ea"/>
                <a:cs typeface="+mn-cs"/>
              </a:defRPr>
            </a:lvl2pPr>
            <a:lvl3pPr marL="950336" algn="l" defTabSz="950336" rtl="0" eaLnBrk="1" latinLnBrk="0" hangingPunct="1">
              <a:defRPr sz="1871" kern="1200">
                <a:solidFill>
                  <a:schemeClr val="tx1"/>
                </a:solidFill>
                <a:latin typeface="+mn-lt"/>
                <a:ea typeface="+mn-ea"/>
                <a:cs typeface="+mn-cs"/>
              </a:defRPr>
            </a:lvl3pPr>
            <a:lvl4pPr marL="1425504" algn="l" defTabSz="950336" rtl="0" eaLnBrk="1" latinLnBrk="0" hangingPunct="1">
              <a:defRPr sz="1871" kern="1200">
                <a:solidFill>
                  <a:schemeClr val="tx1"/>
                </a:solidFill>
                <a:latin typeface="+mn-lt"/>
                <a:ea typeface="+mn-ea"/>
                <a:cs typeface="+mn-cs"/>
              </a:defRPr>
            </a:lvl4pPr>
            <a:lvl5pPr marL="1900672" algn="l" defTabSz="950336" rtl="0" eaLnBrk="1" latinLnBrk="0" hangingPunct="1">
              <a:defRPr sz="1871" kern="1200">
                <a:solidFill>
                  <a:schemeClr val="tx1"/>
                </a:solidFill>
                <a:latin typeface="+mn-lt"/>
                <a:ea typeface="+mn-ea"/>
                <a:cs typeface="+mn-cs"/>
              </a:defRPr>
            </a:lvl5pPr>
            <a:lvl6pPr marL="2375840" algn="l" defTabSz="950336" rtl="0" eaLnBrk="1" latinLnBrk="0" hangingPunct="1">
              <a:defRPr sz="1871" kern="1200">
                <a:solidFill>
                  <a:schemeClr val="tx1"/>
                </a:solidFill>
                <a:latin typeface="+mn-lt"/>
                <a:ea typeface="+mn-ea"/>
                <a:cs typeface="+mn-cs"/>
              </a:defRPr>
            </a:lvl6pPr>
            <a:lvl7pPr marL="2851008" algn="l" defTabSz="950336" rtl="0" eaLnBrk="1" latinLnBrk="0" hangingPunct="1">
              <a:defRPr sz="1871" kern="1200">
                <a:solidFill>
                  <a:schemeClr val="tx1"/>
                </a:solidFill>
                <a:latin typeface="+mn-lt"/>
                <a:ea typeface="+mn-ea"/>
                <a:cs typeface="+mn-cs"/>
              </a:defRPr>
            </a:lvl7pPr>
            <a:lvl8pPr marL="3326176" algn="l" defTabSz="950336" rtl="0" eaLnBrk="1" latinLnBrk="0" hangingPunct="1">
              <a:defRPr sz="1871" kern="1200">
                <a:solidFill>
                  <a:schemeClr val="tx1"/>
                </a:solidFill>
                <a:latin typeface="+mn-lt"/>
                <a:ea typeface="+mn-ea"/>
                <a:cs typeface="+mn-cs"/>
              </a:defRPr>
            </a:lvl8pPr>
            <a:lvl9pPr marL="3801344" algn="l" defTabSz="950336" rtl="0" eaLnBrk="1" latinLnBrk="0" hangingPunct="1">
              <a:defRPr sz="1871" kern="1200">
                <a:solidFill>
                  <a:schemeClr val="tx1"/>
                </a:solidFill>
                <a:latin typeface="+mn-lt"/>
                <a:ea typeface="+mn-ea"/>
                <a:cs typeface="+mn-cs"/>
              </a:defRPr>
            </a:lvl9pPr>
          </a:lstStyle>
          <a:p>
            <a:pPr marL="0" lvl="2">
              <a:spcBef>
                <a:spcPts val="1600"/>
              </a:spcBef>
              <a:buClr>
                <a:srgbClr val="093B37"/>
              </a:buClr>
              <a:buSzPct val="150000"/>
              <a:defRPr/>
            </a:pPr>
            <a:r>
              <a:rPr lang="en-GB" sz="2400" dirty="0" smtClean="0">
                <a:solidFill>
                  <a:srgbClr val="093B37"/>
                </a:solidFill>
                <a:latin typeface="Verdana"/>
                <a:ea typeface="Arial" charset="0"/>
                <a:cs typeface="Verdana"/>
              </a:rPr>
              <a:t>Keeping Europe’s lights</a:t>
            </a:r>
            <a:r>
              <a:rPr lang="en-GB" sz="2400" dirty="0">
                <a:solidFill>
                  <a:srgbClr val="093B37"/>
                </a:solidFill>
                <a:latin typeface="Verdana"/>
                <a:ea typeface="Arial" charset="0"/>
                <a:cs typeface="Verdana"/>
              </a:rPr>
              <a:t> </a:t>
            </a:r>
            <a:r>
              <a:rPr lang="en-GB" sz="2400" dirty="0" smtClean="0">
                <a:solidFill>
                  <a:srgbClr val="093B37"/>
                </a:solidFill>
                <a:latin typeface="Verdana"/>
                <a:ea typeface="Arial" charset="0"/>
                <a:cs typeface="Verdana"/>
              </a:rPr>
              <a:t>on</a:t>
            </a:r>
          </a:p>
          <a:p>
            <a:pPr marL="0" lvl="2">
              <a:spcBef>
                <a:spcPts val="1600"/>
              </a:spcBef>
              <a:buClr>
                <a:srgbClr val="093B37"/>
              </a:buClr>
              <a:buSzPct val="150000"/>
              <a:defRPr/>
            </a:pPr>
            <a:endParaRPr lang="en-GB" sz="2400" dirty="0">
              <a:solidFill>
                <a:srgbClr val="093B37"/>
              </a:solidFill>
              <a:latin typeface="Verdana"/>
              <a:ea typeface="Arial" charset="0"/>
              <a:cs typeface="Verdana"/>
            </a:endParaRPr>
          </a:p>
          <a:p>
            <a:pPr marL="0" lvl="2">
              <a:spcBef>
                <a:spcPts val="1600"/>
              </a:spcBef>
              <a:buClr>
                <a:srgbClr val="093B37"/>
              </a:buClr>
              <a:buSzPct val="150000"/>
              <a:defRPr/>
            </a:pPr>
            <a:r>
              <a:rPr lang="en-GB" sz="2400" dirty="0" smtClean="0">
                <a:solidFill>
                  <a:srgbClr val="093B37"/>
                </a:solidFill>
                <a:latin typeface="Verdana"/>
                <a:ea typeface="Arial" charset="0"/>
                <a:cs typeface="Verdana"/>
              </a:rPr>
              <a:t>Connecting the Baltic electricity system </a:t>
            </a:r>
          </a:p>
        </p:txBody>
      </p:sp>
      <p:sp>
        <p:nvSpPr>
          <p:cNvPr id="8" name="TextBox 7"/>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smtClean="0">
                <a:solidFill>
                  <a:srgbClr val="7F7F7F"/>
                </a:solidFill>
                <a:latin typeface="Verdana"/>
                <a:cs typeface="Verdana"/>
              </a:rPr>
              <a:t>© </a:t>
            </a:r>
            <a:r>
              <a:rPr lang="en-US" altLang="en-US" sz="800" dirty="0">
                <a:solidFill>
                  <a:srgbClr val="7F7F7F"/>
                </a:solidFill>
                <a:latin typeface="Verdana"/>
                <a:cs typeface="Verdana"/>
              </a:rPr>
              <a:t>Guillaume Le </a:t>
            </a:r>
            <a:r>
              <a:rPr lang="en-US" altLang="en-US" sz="800" dirty="0" err="1" smtClean="0">
                <a:solidFill>
                  <a:srgbClr val="7F7F7F"/>
                </a:solidFill>
                <a:latin typeface="Verdana"/>
                <a:cs typeface="Verdana"/>
              </a:rPr>
              <a:t>Bloas</a:t>
            </a:r>
            <a:r>
              <a:rPr lang="en-US" altLang="en-US" sz="800" dirty="0" smtClean="0">
                <a:solidFill>
                  <a:srgbClr val="7F7F7F"/>
                </a:solidFill>
                <a:latin typeface="Verdana"/>
                <a:cs typeface="Verdana"/>
              </a:rPr>
              <a:t> - </a:t>
            </a:r>
            <a:r>
              <a:rPr lang="en-US" altLang="en-US" sz="800" dirty="0" err="1" smtClean="0">
                <a:solidFill>
                  <a:srgbClr val="7F7F7F"/>
                </a:solidFill>
                <a:latin typeface="Verdana"/>
                <a:cs typeface="Verdana"/>
              </a:rPr>
              <a:t>Fotolia</a:t>
            </a:r>
            <a:endParaRPr lang="en-US" sz="1800" dirty="0">
              <a:solidFill>
                <a:srgbClr val="093B37"/>
              </a:solidFill>
              <a:latin typeface="Verdana"/>
              <a:ea typeface="ＭＳ Ｐゴシック"/>
            </a:endParaRPr>
          </a:p>
        </p:txBody>
      </p:sp>
    </p:spTree>
    <p:extLst>
      <p:ext uri="{BB962C8B-B14F-4D97-AF65-F5344CB8AC3E}">
        <p14:creationId xmlns:p14="http://schemas.microsoft.com/office/powerpoint/2010/main" val="42596941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125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12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2250"/>
                            </p:stCondLst>
                            <p:childTnLst>
                              <p:par>
                                <p:cTn id="14" presetID="2" presetClass="entr" presetSubtype="8"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additive="base">
                                        <p:cTn id="16" dur="125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7" dur="125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6"/>
          <p:cNvSpPr/>
          <p:nvPr/>
        </p:nvSpPr>
        <p:spPr>
          <a:xfrm>
            <a:off x="8189608" y="1531052"/>
            <a:ext cx="4410380"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JRC Highlights: </a:t>
            </a:r>
            <a:r>
              <a:rPr lang="en-GB" sz="3600" dirty="0">
                <a:solidFill>
                  <a:schemeClr val="bg1"/>
                </a:solidFill>
                <a:latin typeface="Verdana"/>
                <a:ea typeface="Arial" charset="0"/>
                <a:cs typeface="Verdana"/>
              </a:rPr>
              <a:t>Covenant of Mayors</a:t>
            </a: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11" name="Picture 10" descr="21979378093_66371951db_o.jpg"/>
          <p:cNvPicPr>
            <a:picLocks noChangeAspect="1"/>
          </p:cNvPicPr>
          <p:nvPr/>
        </p:nvPicPr>
        <p:blipFill rotWithShape="1">
          <a:blip r:embed="rId3" cstate="print">
            <a:extLst>
              <a:ext uri="{28A0092B-C50C-407E-A947-70E740481C1C}">
                <a14:useLocalDpi xmlns:a14="http://schemas.microsoft.com/office/drawing/2010/main" val="0"/>
              </a:ext>
            </a:extLst>
          </a:blip>
          <a:srcRect l="9743" t="24547" r="3712"/>
          <a:stretch/>
        </p:blipFill>
        <p:spPr>
          <a:xfrm>
            <a:off x="-1" y="1531052"/>
            <a:ext cx="8112637" cy="4706236"/>
          </a:xfrm>
          <a:prstGeom prst="rect">
            <a:avLst/>
          </a:prstGeom>
        </p:spPr>
      </p:pic>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27" t="5503" r="34841" b="16233"/>
          <a:stretch/>
        </p:blipFill>
        <p:spPr bwMode="auto">
          <a:xfrm>
            <a:off x="9062230" y="1654339"/>
            <a:ext cx="1000199" cy="1541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Cover_Monitoring Indicators.tiff"/>
          <p:cNvPicPr>
            <a:picLocks noChangeAspect="1"/>
          </p:cNvPicPr>
          <p:nvPr/>
        </p:nvPicPr>
        <p:blipFill rotWithShape="1">
          <a:blip r:embed="rId5"/>
          <a:srcRect t="1" b="429"/>
          <a:stretch/>
        </p:blipFill>
        <p:spPr>
          <a:xfrm>
            <a:off x="10736328" y="1654341"/>
            <a:ext cx="1006702" cy="1531936"/>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286" t="5784" r="34921" b="16897"/>
          <a:stretch/>
        </p:blipFill>
        <p:spPr bwMode="auto">
          <a:xfrm>
            <a:off x="9062231" y="3276780"/>
            <a:ext cx="1002282" cy="1531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048" t="6367" r="35238" b="16667"/>
          <a:stretch/>
        </p:blipFill>
        <p:spPr bwMode="auto">
          <a:xfrm>
            <a:off x="10736327" y="3276779"/>
            <a:ext cx="1008112" cy="15319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co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3060" y="4936054"/>
            <a:ext cx="1540550" cy="1215029"/>
          </a:xfrm>
          <a:prstGeom prst="rect">
            <a:avLst/>
          </a:prstGeom>
        </p:spPr>
      </p:pic>
    </p:spTree>
    <p:extLst>
      <p:ext uri="{BB962C8B-B14F-4D97-AF65-F5344CB8AC3E}">
        <p14:creationId xmlns:p14="http://schemas.microsoft.com/office/powerpoint/2010/main" val="1504403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Rechthoek 1"/>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3"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nl-NL" sz="3600" dirty="0">
                <a:solidFill>
                  <a:schemeClr val="bg1"/>
                </a:solidFill>
                <a:latin typeface="Verdana"/>
                <a:ea typeface="Arial" charset="0"/>
                <a:cs typeface="Verdana"/>
              </a:rPr>
              <a:t>The </a:t>
            </a:r>
            <a:r>
              <a:rPr lang="nl-NL" sz="3600" dirty="0" err="1">
                <a:solidFill>
                  <a:schemeClr val="bg1"/>
                </a:solidFill>
                <a:latin typeface="Verdana"/>
                <a:ea typeface="Arial" charset="0"/>
                <a:cs typeface="Verdana"/>
              </a:rPr>
              <a:t>need</a:t>
            </a:r>
            <a:r>
              <a:rPr lang="nl-NL" sz="3600" dirty="0">
                <a:solidFill>
                  <a:schemeClr val="bg1"/>
                </a:solidFill>
                <a:latin typeface="Verdana"/>
                <a:ea typeface="Arial" charset="0"/>
                <a:cs typeface="Verdana"/>
              </a:rPr>
              <a:t> </a:t>
            </a:r>
            <a:r>
              <a:rPr lang="nl-NL" sz="3600" dirty="0" err="1">
                <a:solidFill>
                  <a:schemeClr val="bg1"/>
                </a:solidFill>
                <a:latin typeface="Verdana"/>
                <a:ea typeface="Arial" charset="0"/>
                <a:cs typeface="Verdana"/>
              </a:rPr>
              <a:t>for</a:t>
            </a:r>
            <a:r>
              <a:rPr lang="nl-NL" sz="3600" dirty="0">
                <a:solidFill>
                  <a:schemeClr val="bg1"/>
                </a:solidFill>
                <a:latin typeface="Verdana"/>
                <a:ea typeface="Arial" charset="0"/>
                <a:cs typeface="Verdana"/>
              </a:rPr>
              <a:t> </a:t>
            </a:r>
            <a:r>
              <a:rPr lang="nl-NL" sz="3600" dirty="0" err="1">
                <a:solidFill>
                  <a:schemeClr val="bg1"/>
                </a:solidFill>
                <a:latin typeface="Verdana"/>
                <a:ea typeface="Arial" charset="0"/>
                <a:cs typeface="Verdana"/>
              </a:rPr>
              <a:t>evidence</a:t>
            </a:r>
            <a:r>
              <a:rPr lang="nl-NL" sz="3600" dirty="0">
                <a:solidFill>
                  <a:schemeClr val="bg1"/>
                </a:solidFill>
                <a:latin typeface="Verdana"/>
                <a:ea typeface="Arial" charset="0"/>
                <a:cs typeface="Verdana"/>
              </a:rPr>
              <a:t> </a:t>
            </a:r>
            <a:r>
              <a:rPr lang="nl-NL" sz="3600" dirty="0" err="1">
                <a:solidFill>
                  <a:schemeClr val="bg1"/>
                </a:solidFill>
                <a:latin typeface="Verdana"/>
                <a:ea typeface="Arial" charset="0"/>
                <a:cs typeface="Verdana"/>
              </a:rPr>
              <a:t>to</a:t>
            </a:r>
            <a:r>
              <a:rPr lang="nl-NL" sz="3600" dirty="0">
                <a:solidFill>
                  <a:schemeClr val="bg1"/>
                </a:solidFill>
                <a:latin typeface="Verdana"/>
                <a:ea typeface="Arial" charset="0"/>
                <a:cs typeface="Verdana"/>
              </a:rPr>
              <a:t> </a:t>
            </a:r>
            <a:r>
              <a:rPr lang="nl-NL" sz="3600" dirty="0" err="1">
                <a:solidFill>
                  <a:schemeClr val="bg1"/>
                </a:solidFill>
                <a:latin typeface="Verdana"/>
                <a:ea typeface="Arial" charset="0"/>
                <a:cs typeface="Verdana"/>
              </a:rPr>
              <a:t>inform</a:t>
            </a:r>
            <a:r>
              <a:rPr lang="nl-NL" sz="3600" dirty="0">
                <a:solidFill>
                  <a:schemeClr val="bg1"/>
                </a:solidFill>
                <a:latin typeface="Verdana"/>
                <a:ea typeface="Arial" charset="0"/>
                <a:cs typeface="Verdana"/>
              </a:rPr>
              <a:t> policy</a:t>
            </a:r>
          </a:p>
        </p:txBody>
      </p:sp>
      <p:pic>
        <p:nvPicPr>
          <p:cNvPr id="15" name="Afbeelding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232" y="2134745"/>
            <a:ext cx="3987800" cy="3505200"/>
          </a:xfrm>
          <a:prstGeom prst="rect">
            <a:avLst/>
          </a:prstGeom>
        </p:spPr>
      </p:pic>
      <p:pic>
        <p:nvPicPr>
          <p:cNvPr id="16" name="Afbeelding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9481" y="1762257"/>
            <a:ext cx="477548" cy="372488"/>
          </a:xfrm>
          <a:prstGeom prst="rect">
            <a:avLst/>
          </a:prstGeom>
        </p:spPr>
      </p:pic>
      <p:pic>
        <p:nvPicPr>
          <p:cNvPr id="18" name="Afbeelding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034" y="3500904"/>
            <a:ext cx="346456" cy="552458"/>
          </a:xfrm>
          <a:prstGeom prst="rect">
            <a:avLst/>
          </a:prstGeom>
        </p:spPr>
      </p:pic>
      <p:pic>
        <p:nvPicPr>
          <p:cNvPr id="19" name="Afbeelding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2048" y="4845137"/>
            <a:ext cx="571185" cy="552458"/>
          </a:xfrm>
          <a:prstGeom prst="rect">
            <a:avLst/>
          </a:prstGeom>
        </p:spPr>
      </p:pic>
      <p:pic>
        <p:nvPicPr>
          <p:cNvPr id="20" name="Afbeelding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08268" y="5562472"/>
            <a:ext cx="299974" cy="449961"/>
          </a:xfrm>
          <a:prstGeom prst="rect">
            <a:avLst/>
          </a:prstGeom>
        </p:spPr>
      </p:pic>
      <p:pic>
        <p:nvPicPr>
          <p:cNvPr id="21" name="Afbeelding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331" y="4942497"/>
            <a:ext cx="486913" cy="412004"/>
          </a:xfrm>
          <a:prstGeom prst="rect">
            <a:avLst/>
          </a:prstGeom>
        </p:spPr>
      </p:pic>
      <p:pic>
        <p:nvPicPr>
          <p:cNvPr id="22" name="Afbeelding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29142" y="3472813"/>
            <a:ext cx="402638" cy="580547"/>
          </a:xfrm>
          <a:prstGeom prst="rect">
            <a:avLst/>
          </a:prstGeom>
        </p:spPr>
      </p:pic>
      <p:pic>
        <p:nvPicPr>
          <p:cNvPr id="23" name="Afbeelding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2323" y="2321077"/>
            <a:ext cx="496276" cy="524367"/>
          </a:xfrm>
          <a:prstGeom prst="rect">
            <a:avLst/>
          </a:prstGeom>
        </p:spPr>
      </p:pic>
      <p:pic>
        <p:nvPicPr>
          <p:cNvPr id="24" name="Afbeelding 2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30012" y="2218241"/>
            <a:ext cx="498826" cy="498826"/>
          </a:xfrm>
          <a:prstGeom prst="rect">
            <a:avLst/>
          </a:prstGeom>
        </p:spPr>
      </p:pic>
    </p:spTree>
    <p:extLst>
      <p:ext uri="{BB962C8B-B14F-4D97-AF65-F5344CB8AC3E}">
        <p14:creationId xmlns:p14="http://schemas.microsoft.com/office/powerpoint/2010/main" val="21473550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randombar(horizontal)">
                                      <p:cBhvr>
                                        <p:cTn id="35" dur="500"/>
                                        <p:tgtEl>
                                          <p:spTgt spid="21"/>
                                        </p:tgtEl>
                                      </p:cBhvr>
                                    </p:animEffect>
                                  </p:childTnLst>
                                </p:cTn>
                              </p:par>
                            </p:childTnLst>
                          </p:cTn>
                        </p:par>
                        <p:par>
                          <p:cTn id="36" fill="hold">
                            <p:stCondLst>
                              <p:cond delay="4000"/>
                            </p:stCondLst>
                            <p:childTnLst>
                              <p:par>
                                <p:cTn id="37" presetID="14" presetClass="entr" presetSubtype="1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randombar(horizontal)">
                                      <p:cBhvr>
                                        <p:cTn id="39" dur="500"/>
                                        <p:tgtEl>
                                          <p:spTgt spid="22"/>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200" dirty="0">
                <a:solidFill>
                  <a:schemeClr val="bg1"/>
                </a:solidFill>
                <a:latin typeface="Verdana"/>
                <a:ea typeface="Arial" charset="0"/>
                <a:cs typeface="Verdana"/>
              </a:rPr>
              <a:t>JRC Highlights: </a:t>
            </a:r>
            <a:r>
              <a:rPr lang="en-US" sz="3200" dirty="0" smtClean="0">
                <a:solidFill>
                  <a:schemeClr val="bg1"/>
                </a:solidFill>
                <a:latin typeface="Verdana"/>
                <a:ea typeface="Arial" charset="0"/>
                <a:cs typeface="Verdana"/>
              </a:rPr>
              <a:t>Nuclear </a:t>
            </a:r>
            <a:r>
              <a:rPr lang="en-US" sz="3200" dirty="0">
                <a:solidFill>
                  <a:schemeClr val="bg1"/>
                </a:solidFill>
                <a:latin typeface="Verdana"/>
                <a:ea typeface="Arial" charset="0"/>
                <a:cs typeface="Verdana"/>
              </a:rPr>
              <a:t>Detectives | EU </a:t>
            </a:r>
            <a:r>
              <a:rPr lang="en-US" sz="3200" dirty="0" smtClean="0">
                <a:solidFill>
                  <a:schemeClr val="bg1"/>
                </a:solidFill>
                <a:latin typeface="Verdana"/>
                <a:ea typeface="Arial" charset="0"/>
                <a:cs typeface="Verdana"/>
              </a:rPr>
              <a:t>Training Centre</a:t>
            </a:r>
            <a:endParaRPr lang="en-GB" sz="3200" dirty="0">
              <a:solidFill>
                <a:schemeClr val="bg1"/>
              </a:solidFill>
              <a:latin typeface="Verdana"/>
              <a:ea typeface="Arial" charset="0"/>
              <a:cs typeface="Verdana"/>
            </a:endParaRPr>
          </a:p>
          <a:p>
            <a:pPr marL="432000" lvl="2"/>
            <a:r>
              <a:rPr lang="en-US" sz="3600" dirty="0" smtClean="0">
                <a:solidFill>
                  <a:schemeClr val="bg1"/>
                </a:solidFill>
                <a:latin typeface="Verdana"/>
                <a:ea typeface="Arial" charset="0"/>
                <a:cs typeface="Verdana"/>
              </a:rPr>
              <a:t> </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13" name="Picture 12" descr="IMG_0007.JPG"/>
          <p:cNvPicPr>
            <a:picLocks noChangeAspect="1"/>
          </p:cNvPicPr>
          <p:nvPr/>
        </p:nvPicPr>
        <p:blipFill rotWithShape="1">
          <a:blip r:embed="rId3" cstate="print">
            <a:extLst>
              <a:ext uri="{28A0092B-C50C-407E-A947-70E740481C1C}">
                <a14:useLocalDpi xmlns:a14="http://schemas.microsoft.com/office/drawing/2010/main" val="0"/>
              </a:ext>
            </a:extLst>
          </a:blip>
          <a:srcRect l="25124" t="859" r="22899" b="536"/>
          <a:stretch/>
        </p:blipFill>
        <p:spPr>
          <a:xfrm>
            <a:off x="1" y="1531052"/>
            <a:ext cx="4410380" cy="4706236"/>
          </a:xfrm>
          <a:prstGeom prst="rect">
            <a:avLst/>
          </a:prstGeom>
        </p:spPr>
      </p:pic>
      <p:pic>
        <p:nvPicPr>
          <p:cNvPr id="10" name="Picture 9" descr="IMG_5139.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503" t="167" b="13138"/>
          <a:stretch/>
        </p:blipFill>
        <p:spPr>
          <a:xfrm>
            <a:off x="4487353" y="1531052"/>
            <a:ext cx="8112634" cy="4712586"/>
          </a:xfrm>
          <a:prstGeom prst="rect">
            <a:avLst/>
          </a:prstGeom>
        </p:spPr>
      </p:pic>
    </p:spTree>
    <p:extLst>
      <p:ext uri="{BB962C8B-B14F-4D97-AF65-F5344CB8AC3E}">
        <p14:creationId xmlns:p14="http://schemas.microsoft.com/office/powerpoint/2010/main" val="28413698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 </a:t>
            </a:r>
            <a:r>
              <a:rPr lang="en-US" sz="3600" dirty="0" smtClean="0">
                <a:solidFill>
                  <a:schemeClr val="bg1"/>
                </a:solidFill>
                <a:latin typeface="Verdana"/>
                <a:ea typeface="Arial" charset="0"/>
                <a:cs typeface="Verdana"/>
              </a:rPr>
              <a:t>Migration</a:t>
            </a:r>
            <a:endParaRPr lang="en-GB" sz="3600" dirty="0">
              <a:solidFill>
                <a:schemeClr val="bg1"/>
              </a:solidFill>
              <a:latin typeface="Verdana"/>
              <a:ea typeface="Arial" charset="0"/>
              <a:cs typeface="Verdana"/>
            </a:endParaRPr>
          </a:p>
          <a:p>
            <a:pPr marL="432000" lvl="2"/>
            <a:r>
              <a:rPr lang="en-US" sz="3600" dirty="0" smtClean="0">
                <a:solidFill>
                  <a:schemeClr val="bg1"/>
                </a:solidFill>
                <a:latin typeface="Verdana"/>
                <a:ea typeface="Arial" charset="0"/>
                <a:cs typeface="Verdana"/>
              </a:rPr>
              <a:t> </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7" name="Picture 6" descr="mali.png"/>
          <p:cNvPicPr>
            <a:picLocks noChangeAspect="1"/>
          </p:cNvPicPr>
          <p:nvPr/>
        </p:nvPicPr>
        <p:blipFill rotWithShape="1">
          <a:blip r:embed="rId3" cstate="print">
            <a:extLst>
              <a:ext uri="{28A0092B-C50C-407E-A947-70E740481C1C}">
                <a14:useLocalDpi xmlns:a14="http://schemas.microsoft.com/office/drawing/2010/main" val="0"/>
              </a:ext>
            </a:extLst>
          </a:blip>
          <a:srcRect l="401" t="1231" r="-1" b="823"/>
          <a:stretch/>
        </p:blipFill>
        <p:spPr>
          <a:xfrm>
            <a:off x="0" y="1529330"/>
            <a:ext cx="6779159" cy="4714308"/>
          </a:xfrm>
          <a:prstGeom prst="rect">
            <a:avLst/>
          </a:prstGeom>
        </p:spPr>
      </p:pic>
      <p:pic>
        <p:nvPicPr>
          <p:cNvPr id="9" name="Picture 8" descr="lampedusa.jpg"/>
          <p:cNvPicPr>
            <a:picLocks noChangeAspect="1"/>
          </p:cNvPicPr>
          <p:nvPr/>
        </p:nvPicPr>
        <p:blipFill rotWithShape="1">
          <a:blip r:embed="rId4" cstate="print">
            <a:extLst>
              <a:ext uri="{28A0092B-C50C-407E-A947-70E740481C1C}">
                <a14:useLocalDpi xmlns:a14="http://schemas.microsoft.com/office/drawing/2010/main" val="0"/>
              </a:ext>
            </a:extLst>
          </a:blip>
          <a:srcRect l="23269" t="5872" r="896" b="1056"/>
          <a:stretch/>
        </p:blipFill>
        <p:spPr>
          <a:xfrm>
            <a:off x="6851728" y="1531052"/>
            <a:ext cx="5748260" cy="4712586"/>
          </a:xfrm>
          <a:prstGeom prst="rect">
            <a:avLst/>
          </a:prstGeom>
        </p:spPr>
      </p:pic>
      <p:sp>
        <p:nvSpPr>
          <p:cNvPr id="10" name="TextBox 9"/>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smtClean="0">
                <a:solidFill>
                  <a:srgbClr val="7F7F7F"/>
                </a:solidFill>
                <a:latin typeface="Verdana"/>
                <a:cs typeface="Verdana"/>
              </a:rPr>
              <a:t>Photo © </a:t>
            </a:r>
            <a:r>
              <a:rPr lang="en-US" altLang="en-US" sz="800" dirty="0" err="1">
                <a:solidFill>
                  <a:srgbClr val="7F7F7F"/>
                </a:solidFill>
                <a:latin typeface="Verdana"/>
                <a:cs typeface="Verdana"/>
              </a:rPr>
              <a:t>Ettore</a:t>
            </a:r>
            <a:r>
              <a:rPr lang="en-US" altLang="en-US" sz="800" dirty="0">
                <a:solidFill>
                  <a:srgbClr val="7F7F7F"/>
                </a:solidFill>
                <a:latin typeface="Verdana"/>
                <a:cs typeface="Verdana"/>
              </a:rPr>
              <a:t> Ferrari</a:t>
            </a:r>
            <a:endParaRPr lang="en-US" sz="1800" dirty="0">
              <a:solidFill>
                <a:srgbClr val="093B37"/>
              </a:solidFill>
              <a:latin typeface="Verdana"/>
              <a:ea typeface="ＭＳ Ｐゴシック"/>
            </a:endParaRPr>
          </a:p>
        </p:txBody>
      </p:sp>
    </p:spTree>
    <p:extLst>
      <p:ext uri="{BB962C8B-B14F-4D97-AF65-F5344CB8AC3E}">
        <p14:creationId xmlns:p14="http://schemas.microsoft.com/office/powerpoint/2010/main" val="1764216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 </a:t>
            </a:r>
            <a:r>
              <a:rPr lang="en-US" sz="3600" dirty="0" err="1">
                <a:solidFill>
                  <a:schemeClr val="bg1"/>
                </a:solidFill>
                <a:latin typeface="Verdana"/>
                <a:ea typeface="Arial" charset="0"/>
                <a:cs typeface="Verdana"/>
              </a:rPr>
              <a:t>Amatrice</a:t>
            </a:r>
            <a:r>
              <a:rPr lang="en-US" sz="3600" dirty="0">
                <a:solidFill>
                  <a:schemeClr val="bg1"/>
                </a:solidFill>
                <a:latin typeface="Verdana"/>
                <a:ea typeface="Arial" charset="0"/>
                <a:cs typeface="Verdana"/>
              </a:rPr>
              <a:t> (IT)  Earthquake</a:t>
            </a:r>
            <a:endParaRPr lang="en-GB" sz="3600" dirty="0">
              <a:solidFill>
                <a:schemeClr val="bg1"/>
              </a:solidFill>
              <a:latin typeface="Verdana"/>
              <a:ea typeface="Arial" charset="0"/>
              <a:cs typeface="Verdana"/>
            </a:endParaRPr>
          </a:p>
          <a:p>
            <a:pPr marL="432000" lvl="2"/>
            <a:r>
              <a:rPr lang="en-US" sz="3600" dirty="0">
                <a:solidFill>
                  <a:schemeClr val="bg1"/>
                </a:solidFill>
                <a:latin typeface="Verdana"/>
                <a:ea typeface="Arial" charset="0"/>
                <a:cs typeface="Verdana"/>
              </a:rPr>
              <a:t> </a:t>
            </a:r>
            <a:endParaRPr lang="en-GB" sz="3600" dirty="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pic>
        <p:nvPicPr>
          <p:cNvPr id="7" name="Picture 6" descr="mali.png"/>
          <p:cNvPicPr>
            <a:picLocks noChangeAspect="1"/>
          </p:cNvPicPr>
          <p:nvPr/>
        </p:nvPicPr>
        <p:blipFill rotWithShape="1">
          <a:blip r:embed="rId3" cstate="print">
            <a:extLst>
              <a:ext uri="{28A0092B-C50C-407E-A947-70E740481C1C}">
                <a14:useLocalDpi xmlns:a14="http://schemas.microsoft.com/office/drawing/2010/main" val="0"/>
              </a:ext>
            </a:extLst>
          </a:blip>
          <a:srcRect l="401" t="1231" r="-1" b="823"/>
          <a:stretch/>
        </p:blipFill>
        <p:spPr>
          <a:xfrm>
            <a:off x="0" y="1529330"/>
            <a:ext cx="6779159" cy="4714308"/>
          </a:xfrm>
          <a:prstGeom prst="rect">
            <a:avLst/>
          </a:prstGeom>
        </p:spPr>
      </p:pic>
      <p:pic>
        <p:nvPicPr>
          <p:cNvPr id="6" name="Picture 5" descr="EMSR177_20AMATRICEAERIAL_GRADING_OVERVIEW_v3_300dpi.jpg"/>
          <p:cNvPicPr>
            <a:picLocks noChangeAspect="1"/>
          </p:cNvPicPr>
          <p:nvPr/>
        </p:nvPicPr>
        <p:blipFill rotWithShape="1">
          <a:blip r:embed="rId4" cstate="print">
            <a:extLst>
              <a:ext uri="{28A0092B-C50C-407E-A947-70E740481C1C}">
                <a14:useLocalDpi xmlns:a14="http://schemas.microsoft.com/office/drawing/2010/main" val="0"/>
              </a:ext>
            </a:extLst>
          </a:blip>
          <a:srcRect l="2459" t="4881" b="23915"/>
          <a:stretch/>
        </p:blipFill>
        <p:spPr>
          <a:xfrm>
            <a:off x="0" y="1529330"/>
            <a:ext cx="9144000" cy="4714308"/>
          </a:xfrm>
          <a:prstGeom prst="rect">
            <a:avLst/>
          </a:prstGeom>
        </p:spPr>
      </p:pic>
      <p:pic>
        <p:nvPicPr>
          <p:cNvPr id="8" name="Picture 7" descr="© Antonio Nardelli_Fotolia_127957299_Subscription_Monthly_XL.jpg"/>
          <p:cNvPicPr>
            <a:picLocks noChangeAspect="1"/>
          </p:cNvPicPr>
          <p:nvPr/>
        </p:nvPicPr>
        <p:blipFill rotWithShape="1">
          <a:blip r:embed="rId5" cstate="print">
            <a:extLst>
              <a:ext uri="{28A0092B-C50C-407E-A947-70E740481C1C}">
                <a14:useLocalDpi xmlns:a14="http://schemas.microsoft.com/office/drawing/2010/main" val="0"/>
              </a:ext>
            </a:extLst>
          </a:blip>
          <a:srcRect l="38099" t="1849" r="22072" b="1567"/>
          <a:stretch/>
        </p:blipFill>
        <p:spPr>
          <a:xfrm>
            <a:off x="9143999" y="1529330"/>
            <a:ext cx="3455988" cy="4714308"/>
          </a:xfrm>
          <a:prstGeom prst="rect">
            <a:avLst/>
          </a:prstGeom>
        </p:spPr>
      </p:pic>
      <p:sp>
        <p:nvSpPr>
          <p:cNvPr id="10" name="Rectangle 9"/>
          <p:cNvSpPr/>
          <p:nvPr/>
        </p:nvSpPr>
        <p:spPr bwMode="auto">
          <a:xfrm>
            <a:off x="7588865" y="5318714"/>
            <a:ext cx="1547664" cy="92492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F5494"/>
              </a:solidFill>
              <a:effectLst/>
              <a:latin typeface="Verdana" pitchFamily="34" charset="0"/>
            </a:endParaRPr>
          </a:p>
        </p:txBody>
      </p:sp>
      <p:pic>
        <p:nvPicPr>
          <p:cNvPr id="11" name="Picture 10" descr="r22571_9_copernicus_logo_final_hochaufloesend.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88865" y="5729084"/>
            <a:ext cx="1571437" cy="529339"/>
          </a:xfrm>
          <a:prstGeom prst="rect">
            <a:avLst/>
          </a:prstGeom>
        </p:spPr>
      </p:pic>
      <p:sp>
        <p:nvSpPr>
          <p:cNvPr id="12" name="TextBox 11"/>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smtClean="0">
                <a:solidFill>
                  <a:srgbClr val="7F7F7F"/>
                </a:solidFill>
                <a:latin typeface="Verdana"/>
                <a:cs typeface="Verdana"/>
              </a:rPr>
              <a:t>Photo of </a:t>
            </a:r>
            <a:r>
              <a:rPr lang="en-US" altLang="en-US" sz="800" dirty="0" err="1" smtClean="0">
                <a:solidFill>
                  <a:srgbClr val="7F7F7F"/>
                </a:solidFill>
                <a:latin typeface="Verdana"/>
                <a:cs typeface="Verdana"/>
              </a:rPr>
              <a:t>Amatrice</a:t>
            </a:r>
            <a:r>
              <a:rPr lang="en-US" altLang="en-US" sz="800" dirty="0" smtClean="0">
                <a:solidFill>
                  <a:srgbClr val="7F7F7F"/>
                </a:solidFill>
                <a:latin typeface="Verdana"/>
                <a:cs typeface="Verdana"/>
              </a:rPr>
              <a:t> </a:t>
            </a:r>
            <a:r>
              <a:rPr lang="en-US" altLang="en-US" sz="800" dirty="0">
                <a:solidFill>
                  <a:srgbClr val="7F7F7F"/>
                </a:solidFill>
                <a:latin typeface="Verdana"/>
                <a:cs typeface="Verdana"/>
              </a:rPr>
              <a:t>on 24 August 2016 after the earthquake, © Antonio </a:t>
            </a:r>
            <a:r>
              <a:rPr lang="en-US" altLang="en-US" sz="800" dirty="0" err="1">
                <a:solidFill>
                  <a:srgbClr val="7F7F7F"/>
                </a:solidFill>
                <a:latin typeface="Verdana"/>
                <a:cs typeface="Verdana"/>
              </a:rPr>
              <a:t>Nardelli</a:t>
            </a:r>
            <a:r>
              <a:rPr lang="en-US" altLang="en-US" sz="800" dirty="0">
                <a:solidFill>
                  <a:srgbClr val="7F7F7F"/>
                </a:solidFill>
                <a:latin typeface="Verdana"/>
                <a:cs typeface="Verdana"/>
              </a:rPr>
              <a:t> - </a:t>
            </a:r>
            <a:r>
              <a:rPr lang="en-US" altLang="en-US" sz="800" dirty="0" err="1">
                <a:solidFill>
                  <a:srgbClr val="7F7F7F"/>
                </a:solidFill>
                <a:latin typeface="Verdana"/>
                <a:cs typeface="Verdana"/>
              </a:rPr>
              <a:t>Fotolia</a:t>
            </a:r>
            <a:endParaRPr lang="en-US" sz="1800" dirty="0">
              <a:solidFill>
                <a:srgbClr val="093B37"/>
              </a:solidFill>
              <a:latin typeface="Verdana"/>
              <a:ea typeface="ＭＳ Ｐゴシック"/>
            </a:endParaRPr>
          </a:p>
        </p:txBody>
      </p:sp>
    </p:spTree>
    <p:extLst>
      <p:ext uri="{BB962C8B-B14F-4D97-AF65-F5344CB8AC3E}">
        <p14:creationId xmlns:p14="http://schemas.microsoft.com/office/powerpoint/2010/main" val="2392940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IET Photo Database\Bob\SETIS\Untitled-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828" r="1647"/>
          <a:stretch/>
        </p:blipFill>
        <p:spPr bwMode="auto">
          <a:xfrm>
            <a:off x="0" y="1529330"/>
            <a:ext cx="7039304" cy="4714308"/>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 </a:t>
            </a:r>
            <a:r>
              <a:rPr lang="en-US" sz="3600" dirty="0" smtClean="0">
                <a:solidFill>
                  <a:schemeClr val="bg1"/>
                </a:solidFill>
                <a:latin typeface="Verdana"/>
                <a:ea typeface="Arial" charset="0"/>
                <a:cs typeface="Verdana"/>
              </a:rPr>
              <a:t>Energy Union | Vehicle Emissions</a:t>
            </a:r>
            <a:endParaRPr lang="en-US" sz="3600" dirty="0">
              <a:solidFill>
                <a:schemeClr val="bg1"/>
              </a:solidFill>
              <a:latin typeface="Verdana"/>
              <a:ea typeface="Arial" charset="0"/>
              <a:cs typeface="Verdana"/>
            </a:endParaRPr>
          </a:p>
          <a:p>
            <a:pPr marL="432000" lvl="2"/>
            <a:r>
              <a:rPr lang="en-US" sz="3600" dirty="0" smtClean="0">
                <a:solidFill>
                  <a:schemeClr val="bg1"/>
                </a:solidFill>
                <a:latin typeface="Verdana"/>
                <a:ea typeface="Arial" charset="0"/>
                <a:cs typeface="Verdana"/>
              </a:rPr>
              <a:t> </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sp>
        <p:nvSpPr>
          <p:cNvPr id="10" name="Rectangle 9"/>
          <p:cNvSpPr/>
          <p:nvPr/>
        </p:nvSpPr>
        <p:spPr bwMode="auto">
          <a:xfrm>
            <a:off x="7588865" y="5318714"/>
            <a:ext cx="1547664" cy="92492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F5494"/>
              </a:solidFill>
              <a:effectLst/>
              <a:latin typeface="Verdana" pitchFamily="34" charset="0"/>
            </a:endParaRPr>
          </a:p>
        </p:txBody>
      </p:sp>
      <p:pic>
        <p:nvPicPr>
          <p:cNvPr id="15" name="Picture 5"/>
          <p:cNvPicPr>
            <a:picLocks noChangeArrowheads="1"/>
          </p:cNvPicPr>
          <p:nvPr/>
        </p:nvPicPr>
        <p:blipFill rotWithShape="1">
          <a:blip r:embed="rId4">
            <a:extLst>
              <a:ext uri="{28A0092B-C50C-407E-A947-70E740481C1C}">
                <a14:useLocalDpi xmlns:a14="http://schemas.microsoft.com/office/drawing/2010/main"/>
              </a:ext>
            </a:extLst>
          </a:blip>
          <a:srcRect t="11228" r="39536" b="21822"/>
          <a:stretch/>
        </p:blipFill>
        <p:spPr bwMode="auto">
          <a:xfrm>
            <a:off x="7111873" y="1523059"/>
            <a:ext cx="5488115" cy="23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bwMode="auto">
          <a:xfrm flipV="1">
            <a:off x="-238644" y="1498636"/>
            <a:ext cx="6947238" cy="4894886"/>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p:nvPr/>
        </p:nvCxnSpPr>
        <p:spPr bwMode="auto">
          <a:xfrm>
            <a:off x="3558927" y="3698015"/>
            <a:ext cx="3552946" cy="254562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Picture 5"/>
          <p:cNvPicPr>
            <a:picLocks noChangeArrowheads="1"/>
          </p:cNvPicPr>
          <p:nvPr/>
        </p:nvPicPr>
        <p:blipFill rotWithShape="1">
          <a:blip r:embed="rId4">
            <a:extLst>
              <a:ext uri="{28A0092B-C50C-407E-A947-70E740481C1C}">
                <a14:useLocalDpi xmlns:a14="http://schemas.microsoft.com/office/drawing/2010/main"/>
              </a:ext>
            </a:extLst>
          </a:blip>
          <a:srcRect l="44802" t="7132" b="31874"/>
          <a:stretch/>
        </p:blipFill>
        <p:spPr bwMode="auto">
          <a:xfrm>
            <a:off x="7111873" y="3939638"/>
            <a:ext cx="5499451"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5584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2900" dirty="0">
                <a:solidFill>
                  <a:schemeClr val="bg1"/>
                </a:solidFill>
                <a:latin typeface="Verdana"/>
                <a:ea typeface="Arial" charset="0"/>
                <a:cs typeface="Verdana"/>
              </a:rPr>
              <a:t>JRC Highlights</a:t>
            </a:r>
            <a:r>
              <a:rPr lang="en-US" sz="2900" dirty="0" smtClean="0">
                <a:solidFill>
                  <a:schemeClr val="bg1"/>
                </a:solidFill>
                <a:latin typeface="Verdana"/>
                <a:ea typeface="Arial" charset="0"/>
                <a:cs typeface="Verdana"/>
              </a:rPr>
              <a:t>: GMO </a:t>
            </a:r>
            <a:r>
              <a:rPr lang="en-US" sz="2900" dirty="0">
                <a:solidFill>
                  <a:schemeClr val="bg1"/>
                </a:solidFill>
                <a:latin typeface="Verdana"/>
                <a:ea typeface="Arial" charset="0"/>
                <a:cs typeface="Verdana"/>
              </a:rPr>
              <a:t>| Dioxins | </a:t>
            </a:r>
            <a:r>
              <a:rPr lang="en-US" sz="2900" dirty="0" smtClean="0">
                <a:solidFill>
                  <a:schemeClr val="bg1"/>
                </a:solidFill>
                <a:latin typeface="Verdana"/>
                <a:ea typeface="Arial" charset="0"/>
                <a:cs typeface="Verdana"/>
              </a:rPr>
              <a:t>Mad </a:t>
            </a:r>
            <a:r>
              <a:rPr lang="en-US" sz="2900" dirty="0">
                <a:solidFill>
                  <a:schemeClr val="bg1"/>
                </a:solidFill>
                <a:latin typeface="Verdana"/>
                <a:ea typeface="Arial" charset="0"/>
                <a:cs typeface="Verdana"/>
              </a:rPr>
              <a:t>cow disease | Nanotech</a:t>
            </a:r>
            <a:r>
              <a:rPr lang="en-US" sz="2900" dirty="0" smtClean="0">
                <a:solidFill>
                  <a:schemeClr val="bg1"/>
                </a:solidFill>
                <a:latin typeface="Verdana"/>
                <a:ea typeface="Arial" charset="0"/>
                <a:cs typeface="Verdana"/>
              </a:rPr>
              <a:t> </a:t>
            </a:r>
            <a:endParaRPr lang="en-GB" sz="29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sp>
        <p:nvSpPr>
          <p:cNvPr id="10" name="Rectangle 9"/>
          <p:cNvSpPr/>
          <p:nvPr/>
        </p:nvSpPr>
        <p:spPr bwMode="auto">
          <a:xfrm>
            <a:off x="7588865" y="5318714"/>
            <a:ext cx="1547664" cy="92492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F5494"/>
              </a:solidFill>
              <a:effectLst/>
              <a:latin typeface="Verdana" pitchFamily="34" charset="0"/>
            </a:endParaRPr>
          </a:p>
        </p:txBody>
      </p:sp>
      <p:pic>
        <p:nvPicPr>
          <p:cNvPr id="12" name="Picture 11" descr="GMO-coll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 y="1529330"/>
            <a:ext cx="12597384" cy="4715256"/>
          </a:xfrm>
          <a:prstGeom prst="rect">
            <a:avLst/>
          </a:prstGeom>
        </p:spPr>
      </p:pic>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0" y="4080117"/>
            <a:ext cx="6295772" cy="0"/>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21"/>
          <p:cNvCxnSpPr/>
          <p:nvPr/>
        </p:nvCxnSpPr>
        <p:spPr bwMode="auto">
          <a:xfrm flipV="1">
            <a:off x="6295772" y="1529330"/>
            <a:ext cx="0" cy="2550788"/>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flipV="1">
            <a:off x="6295772" y="2092126"/>
            <a:ext cx="6379518" cy="1987991"/>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a:solidFill>
                  <a:srgbClr val="7F7F7F"/>
                </a:solidFill>
                <a:latin typeface="Verdana"/>
                <a:cs typeface="Verdana"/>
              </a:rPr>
              <a:t>Photo of cows © </a:t>
            </a:r>
            <a:r>
              <a:rPr lang="en-US" altLang="en-US" sz="800" dirty="0" err="1">
                <a:solidFill>
                  <a:srgbClr val="7F7F7F"/>
                </a:solidFill>
                <a:latin typeface="Verdana"/>
                <a:cs typeface="Verdana"/>
              </a:rPr>
              <a:t>countrypixel</a:t>
            </a:r>
            <a:r>
              <a:rPr lang="en-US" altLang="en-US" sz="800" dirty="0">
                <a:solidFill>
                  <a:srgbClr val="7F7F7F"/>
                </a:solidFill>
                <a:latin typeface="Verdana"/>
                <a:cs typeface="Verdana"/>
              </a:rPr>
              <a:t> </a:t>
            </a:r>
            <a:r>
              <a:rPr lang="mr-IN" altLang="en-US" sz="800" dirty="0">
                <a:solidFill>
                  <a:srgbClr val="7F7F7F"/>
                </a:solidFill>
                <a:latin typeface="Verdana"/>
                <a:cs typeface="Verdana"/>
              </a:rPr>
              <a:t>–</a:t>
            </a:r>
            <a:r>
              <a:rPr lang="en-US" altLang="en-US" sz="800" dirty="0">
                <a:solidFill>
                  <a:srgbClr val="7F7F7F"/>
                </a:solidFill>
                <a:latin typeface="Verdana"/>
                <a:cs typeface="Verdana"/>
              </a:rPr>
              <a:t> </a:t>
            </a:r>
            <a:r>
              <a:rPr lang="en-US" altLang="en-US" sz="800" dirty="0" err="1">
                <a:solidFill>
                  <a:srgbClr val="7F7F7F"/>
                </a:solidFill>
                <a:latin typeface="Verdana"/>
                <a:cs typeface="Verdana"/>
              </a:rPr>
              <a:t>Fotolia</a:t>
            </a:r>
            <a:r>
              <a:rPr lang="en-US" altLang="en-US" sz="800" dirty="0">
                <a:solidFill>
                  <a:srgbClr val="7F7F7F"/>
                </a:solidFill>
                <a:latin typeface="Verdana"/>
                <a:cs typeface="Verdana"/>
              </a:rPr>
              <a:t>; photo of cobs © </a:t>
            </a:r>
            <a:r>
              <a:rPr lang="en-US" altLang="en-US" sz="800" dirty="0" err="1">
                <a:solidFill>
                  <a:srgbClr val="7F7F7F"/>
                </a:solidFill>
                <a:latin typeface="Verdana"/>
                <a:cs typeface="Verdana"/>
              </a:rPr>
              <a:t>atoss</a:t>
            </a:r>
            <a:r>
              <a:rPr lang="en-US" altLang="en-US" sz="800" dirty="0">
                <a:solidFill>
                  <a:srgbClr val="7F7F7F"/>
                </a:solidFill>
                <a:latin typeface="Verdana"/>
                <a:cs typeface="Verdana"/>
              </a:rPr>
              <a:t> - </a:t>
            </a:r>
            <a:r>
              <a:rPr lang="en-US" altLang="en-US" sz="800" dirty="0" err="1">
                <a:solidFill>
                  <a:srgbClr val="7F7F7F"/>
                </a:solidFill>
                <a:latin typeface="Verdana"/>
                <a:cs typeface="Verdana"/>
              </a:rPr>
              <a:t>Fotolia</a:t>
            </a:r>
            <a:endParaRPr lang="en-US" sz="1800" dirty="0">
              <a:solidFill>
                <a:srgbClr val="093B37"/>
              </a:solidFill>
              <a:latin typeface="Verdana"/>
              <a:ea typeface="ＭＳ Ｐゴシック"/>
            </a:endParaRPr>
          </a:p>
        </p:txBody>
      </p:sp>
    </p:spTree>
    <p:extLst>
      <p:ext uri="{BB962C8B-B14F-4D97-AF65-F5344CB8AC3E}">
        <p14:creationId xmlns:p14="http://schemas.microsoft.com/office/powerpoint/2010/main" val="41676609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a:t>
            </a:r>
            <a:r>
              <a:rPr lang="en-US" sz="3600" dirty="0" smtClean="0">
                <a:solidFill>
                  <a:schemeClr val="bg1"/>
                </a:solidFill>
                <a:latin typeface="Verdana"/>
                <a:ea typeface="Arial" charset="0"/>
                <a:cs typeface="Verdana"/>
              </a:rPr>
              <a:t>: Air &amp; water quality monitoring   </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sp>
        <p:nvSpPr>
          <p:cNvPr id="10" name="Rectangle 9"/>
          <p:cNvSpPr/>
          <p:nvPr/>
        </p:nvSpPr>
        <p:spPr bwMode="auto">
          <a:xfrm>
            <a:off x="7588865" y="5318714"/>
            <a:ext cx="1547664" cy="92492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F5494"/>
              </a:solidFill>
              <a:effectLst/>
              <a:latin typeface="Verdana" pitchFamily="34" charset="0"/>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 name="Picture 6" descr="DSE_8016.jpg"/>
          <p:cNvPicPr>
            <a:picLocks noChangeAspect="1"/>
          </p:cNvPicPr>
          <p:nvPr/>
        </p:nvPicPr>
        <p:blipFill rotWithShape="1">
          <a:blip r:embed="rId3" cstate="print">
            <a:extLst>
              <a:ext uri="{28A0092B-C50C-407E-A947-70E740481C1C}">
                <a14:useLocalDpi xmlns:a14="http://schemas.microsoft.com/office/drawing/2010/main" val="0"/>
              </a:ext>
            </a:extLst>
          </a:blip>
          <a:srcRect t="6241" r="21514" b="20326"/>
          <a:stretch/>
        </p:blipFill>
        <p:spPr>
          <a:xfrm>
            <a:off x="0" y="1529330"/>
            <a:ext cx="7588865" cy="4715895"/>
          </a:xfrm>
          <a:prstGeom prst="rect">
            <a:avLst/>
          </a:prstGeom>
        </p:spPr>
      </p:pic>
      <p:pic>
        <p:nvPicPr>
          <p:cNvPr id="8" name="Picture 7" descr="17_ small creek with ranunculus flower_C_Gardi.jpg"/>
          <p:cNvPicPr>
            <a:picLocks noChangeAspect="1"/>
          </p:cNvPicPr>
          <p:nvPr/>
        </p:nvPicPr>
        <p:blipFill rotWithShape="1">
          <a:blip r:embed="rId4" cstate="print">
            <a:extLst>
              <a:ext uri="{28A0092B-C50C-407E-A947-70E740481C1C}">
                <a14:useLocalDpi xmlns:a14="http://schemas.microsoft.com/office/drawing/2010/main" val="0"/>
              </a:ext>
            </a:extLst>
          </a:blip>
          <a:srcRect l="34849" t="15215" r="-15146" b="1761"/>
          <a:stretch/>
        </p:blipFill>
        <p:spPr>
          <a:xfrm>
            <a:off x="7667389" y="1529330"/>
            <a:ext cx="6079262" cy="4714308"/>
          </a:xfrm>
          <a:prstGeom prst="rect">
            <a:avLst/>
          </a:prstGeom>
        </p:spPr>
      </p:pic>
    </p:spTree>
    <p:extLst>
      <p:ext uri="{BB962C8B-B14F-4D97-AF65-F5344CB8AC3E}">
        <p14:creationId xmlns:p14="http://schemas.microsoft.com/office/powerpoint/2010/main" val="40134412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a:t>
            </a:r>
            <a:r>
              <a:rPr lang="en-US" sz="3600" dirty="0" smtClean="0">
                <a:solidFill>
                  <a:schemeClr val="bg1"/>
                </a:solidFill>
                <a:latin typeface="Verdana"/>
                <a:ea typeface="Arial" charset="0"/>
                <a:cs typeface="Verdana"/>
              </a:rPr>
              <a:t>: Common Agricultural Policy (CAP)</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sp>
        <p:nvSpPr>
          <p:cNvPr id="10" name="Rectangle 9"/>
          <p:cNvSpPr/>
          <p:nvPr/>
        </p:nvSpPr>
        <p:spPr bwMode="auto">
          <a:xfrm>
            <a:off x="7588865" y="5318714"/>
            <a:ext cx="1547664" cy="924924"/>
          </a:xfrm>
          <a:prstGeom prst="rect">
            <a:avLst/>
          </a:prstGeom>
          <a:solidFill>
            <a:schemeClr val="bg1"/>
          </a:solidFill>
          <a:ln>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smtClean="0">
              <a:ln>
                <a:noFill/>
              </a:ln>
              <a:solidFill>
                <a:srgbClr val="0F5494"/>
              </a:solidFill>
              <a:effectLst/>
              <a:latin typeface="Verdana" pitchFamily="34" charset="0"/>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descr="245_ VanhamD_AGRICULTURE-01.jpg"/>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l="43393" r="19769" b="510"/>
          <a:stretch/>
        </p:blipFill>
        <p:spPr>
          <a:xfrm>
            <a:off x="9980674" y="1529330"/>
            <a:ext cx="2619314" cy="4715895"/>
          </a:xfrm>
          <a:prstGeom prst="rect">
            <a:avLst/>
          </a:prstGeom>
        </p:spPr>
      </p:pic>
      <p:pic>
        <p:nvPicPr>
          <p:cNvPr id="11" name="Picture 10" descr="Poster_Template_PALU_sites_300dpi_comp.jpg"/>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109000"/>
                    </a14:imgEffect>
                  </a14:imgLayer>
                </a14:imgProps>
              </a:ext>
              <a:ext uri="{28A0092B-C50C-407E-A947-70E740481C1C}">
                <a14:useLocalDpi xmlns:a14="http://schemas.microsoft.com/office/drawing/2010/main" val="0"/>
              </a:ext>
            </a:extLst>
          </a:blip>
          <a:srcRect l="35185" t="4004" r="9082" b="24163"/>
          <a:stretch/>
        </p:blipFill>
        <p:spPr>
          <a:xfrm>
            <a:off x="0" y="1529330"/>
            <a:ext cx="5096167" cy="4714308"/>
          </a:xfrm>
          <a:prstGeom prst="rect">
            <a:avLst/>
          </a:prstGeom>
        </p:spPr>
      </p:pic>
      <p:pic>
        <p:nvPicPr>
          <p:cNvPr id="12" name="Picture 11" descr="Sentinel-2.jpg"/>
          <p:cNvPicPr>
            <a:picLocks noChangeAspect="1"/>
          </p:cNvPicPr>
          <p:nvPr/>
        </p:nvPicPr>
        <p:blipFill rotWithShape="1">
          <a:blip r:embed="rId7" cstate="print">
            <a:extLst>
              <a:ext uri="{28A0092B-C50C-407E-A947-70E740481C1C}">
                <a14:useLocalDpi xmlns:a14="http://schemas.microsoft.com/office/drawing/2010/main" val="0"/>
              </a:ext>
            </a:extLst>
          </a:blip>
          <a:srcRect l="8932" t="1" r="16803" b="931"/>
          <a:stretch/>
        </p:blipFill>
        <p:spPr>
          <a:xfrm>
            <a:off x="5177577" y="1529330"/>
            <a:ext cx="4713546" cy="4715895"/>
          </a:xfrm>
          <a:prstGeom prst="rect">
            <a:avLst/>
          </a:prstGeom>
        </p:spPr>
      </p:pic>
      <p:sp>
        <p:nvSpPr>
          <p:cNvPr id="13" name="TextBox 12"/>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a:solidFill>
                  <a:srgbClr val="7F7F7F"/>
                </a:solidFill>
                <a:latin typeface="Verdana"/>
                <a:cs typeface="Verdana"/>
              </a:rPr>
              <a:t>Sentinel-2 © </a:t>
            </a:r>
            <a:r>
              <a:rPr lang="en-US" sz="800" dirty="0" err="1">
                <a:solidFill>
                  <a:srgbClr val="7F7F7F"/>
                </a:solidFill>
                <a:latin typeface="Verdana"/>
                <a:cs typeface="Verdana"/>
              </a:rPr>
              <a:t>Astrium</a:t>
            </a:r>
            <a:r>
              <a:rPr lang="en-US" sz="800" dirty="0">
                <a:solidFill>
                  <a:srgbClr val="7F7F7F"/>
                </a:solidFill>
                <a:latin typeface="Verdana"/>
                <a:cs typeface="Verdana"/>
              </a:rPr>
              <a:t> GmbH</a:t>
            </a:r>
            <a:endParaRPr lang="en-US" sz="800" dirty="0">
              <a:solidFill>
                <a:srgbClr val="7F7F7F"/>
              </a:solidFill>
              <a:latin typeface="Verdana"/>
              <a:ea typeface="ＭＳ Ｐゴシック"/>
              <a:cs typeface="Verdana"/>
            </a:endParaRPr>
          </a:p>
        </p:txBody>
      </p:sp>
    </p:spTree>
    <p:extLst>
      <p:ext uri="{BB962C8B-B14F-4D97-AF65-F5344CB8AC3E}">
        <p14:creationId xmlns:p14="http://schemas.microsoft.com/office/powerpoint/2010/main" val="241242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 Common </a:t>
            </a:r>
            <a:r>
              <a:rPr lang="en-US" sz="3600" dirty="0" smtClean="0">
                <a:solidFill>
                  <a:schemeClr val="bg1"/>
                </a:solidFill>
                <a:latin typeface="Verdana"/>
                <a:ea typeface="Arial" charset="0"/>
                <a:cs typeface="Verdana"/>
              </a:rPr>
              <a:t>Fisheries Policy (CFP)</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14" descr="fuensanta-westfjords-iceland-L1000817.jpg"/>
          <p:cNvPicPr>
            <a:picLocks noChangeAspect="1"/>
          </p:cNvPicPr>
          <p:nvPr/>
        </p:nvPicPr>
        <p:blipFill rotWithShape="1">
          <a:blip r:embed="rId3">
            <a:extLst>
              <a:ext uri="{28A0092B-C50C-407E-A947-70E740481C1C}">
                <a14:useLocalDpi xmlns:a14="http://schemas.microsoft.com/office/drawing/2010/main" val="0"/>
              </a:ext>
            </a:extLst>
          </a:blip>
          <a:srcRect t="609" r="1965" b="1"/>
          <a:stretch/>
        </p:blipFill>
        <p:spPr>
          <a:xfrm>
            <a:off x="0" y="1529329"/>
            <a:ext cx="6974006" cy="4717483"/>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34739" y="4427203"/>
            <a:ext cx="3690602" cy="2050334"/>
          </a:xfrm>
          <a:prstGeom prst="rect">
            <a:avLst/>
          </a:prstGeom>
        </p:spPr>
      </p:pic>
      <p:pic>
        <p:nvPicPr>
          <p:cNvPr id="1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099" y="1906024"/>
            <a:ext cx="3796785" cy="2216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803659" y="4106330"/>
            <a:ext cx="3929281" cy="309059"/>
          </a:xfrm>
          <a:prstGeom prst="rect">
            <a:avLst/>
          </a:prstGeom>
          <a:noFill/>
        </p:spPr>
        <p:txBody>
          <a:bodyPr wrap="none" rtlCol="0">
            <a:spAutoFit/>
          </a:bodyPr>
          <a:lstStyle/>
          <a:p>
            <a:pPr>
              <a:lnSpc>
                <a:spcPct val="110000"/>
              </a:lnSpc>
            </a:pPr>
            <a:r>
              <a:rPr lang="en-GB" sz="1300" dirty="0" smtClean="0">
                <a:solidFill>
                  <a:srgbClr val="164194"/>
                </a:solidFill>
              </a:rPr>
              <a:t>Performance of the Common Fisheries Policy</a:t>
            </a:r>
            <a:endParaRPr lang="it-IT" sz="1300" dirty="0" smtClean="0">
              <a:solidFill>
                <a:srgbClr val="164194"/>
              </a:solidFill>
            </a:endParaRPr>
          </a:p>
        </p:txBody>
      </p:sp>
      <p:sp>
        <p:nvSpPr>
          <p:cNvPr id="19" name="TextBox 18"/>
          <p:cNvSpPr txBox="1"/>
          <p:nvPr/>
        </p:nvSpPr>
        <p:spPr>
          <a:xfrm>
            <a:off x="7803659" y="1576837"/>
            <a:ext cx="4141641" cy="309059"/>
          </a:xfrm>
          <a:prstGeom prst="rect">
            <a:avLst/>
          </a:prstGeom>
          <a:noFill/>
        </p:spPr>
        <p:txBody>
          <a:bodyPr wrap="none" rtlCol="0">
            <a:spAutoFit/>
          </a:bodyPr>
          <a:lstStyle/>
          <a:p>
            <a:pPr>
              <a:lnSpc>
                <a:spcPct val="110000"/>
              </a:lnSpc>
            </a:pPr>
            <a:r>
              <a:rPr lang="en-GB" sz="1300" dirty="0">
                <a:solidFill>
                  <a:srgbClr val="164194"/>
                </a:solidFill>
              </a:rPr>
              <a:t>Economic </a:t>
            </a:r>
            <a:r>
              <a:rPr lang="en-GB" sz="1300" dirty="0" smtClean="0">
                <a:solidFill>
                  <a:srgbClr val="164194"/>
                </a:solidFill>
              </a:rPr>
              <a:t>Performance </a:t>
            </a:r>
            <a:r>
              <a:rPr lang="en-GB" sz="1300" dirty="0">
                <a:solidFill>
                  <a:srgbClr val="164194"/>
                </a:solidFill>
              </a:rPr>
              <a:t>of the EU Fishing Fleet</a:t>
            </a:r>
            <a:endParaRPr lang="it-IT" sz="1300" dirty="0">
              <a:solidFill>
                <a:srgbClr val="164194"/>
              </a:solidFill>
            </a:endParaRPr>
          </a:p>
        </p:txBody>
      </p:sp>
      <p:sp>
        <p:nvSpPr>
          <p:cNvPr id="20" name="TextBox 19"/>
          <p:cNvSpPr txBox="1"/>
          <p:nvPr/>
        </p:nvSpPr>
        <p:spPr>
          <a:xfrm>
            <a:off x="547688" y="6417945"/>
            <a:ext cx="8209732" cy="174407"/>
          </a:xfrm>
          <a:prstGeom prst="rect">
            <a:avLst/>
          </a:prstGeom>
          <a:noFill/>
        </p:spPr>
        <p:txBody>
          <a:bodyPr wrap="square" lIns="0" tIns="0" rIns="0" bIns="0" rtlCol="0">
            <a:spAutoFit/>
          </a:bodyPr>
          <a:lstStyle/>
          <a:p>
            <a:pPr marL="0" lvl="1" defTabSz="738319">
              <a:lnSpc>
                <a:spcPct val="150000"/>
              </a:lnSpc>
              <a:buClr>
                <a:srgbClr val="3B83C1"/>
              </a:buClr>
            </a:pPr>
            <a:r>
              <a:rPr lang="en-US" altLang="en-US" sz="800" dirty="0" smtClean="0">
                <a:solidFill>
                  <a:schemeClr val="tx1">
                    <a:lumMod val="50000"/>
                    <a:lumOff val="50000"/>
                  </a:schemeClr>
                </a:solidFill>
                <a:latin typeface="Verdana"/>
                <a:cs typeface="Verdana"/>
              </a:rPr>
              <a:t>Photo </a:t>
            </a:r>
            <a:r>
              <a:rPr lang="en-US" altLang="en-US" sz="800" dirty="0">
                <a:solidFill>
                  <a:schemeClr val="tx1">
                    <a:lumMod val="50000"/>
                    <a:lumOff val="50000"/>
                  </a:schemeClr>
                </a:solidFill>
                <a:latin typeface="Verdana"/>
                <a:cs typeface="Verdana"/>
              </a:rPr>
              <a:t>© European Union, Photographer: </a:t>
            </a:r>
            <a:r>
              <a:rPr lang="en-US" altLang="en-US" sz="800" dirty="0" err="1">
                <a:solidFill>
                  <a:schemeClr val="tx1">
                    <a:lumMod val="50000"/>
                    <a:lumOff val="50000"/>
                  </a:schemeClr>
                </a:solidFill>
                <a:latin typeface="Verdana"/>
                <a:cs typeface="Verdana"/>
              </a:rPr>
              <a:t>Fuensanta</a:t>
            </a:r>
            <a:r>
              <a:rPr lang="en-US" altLang="en-US" sz="800" dirty="0">
                <a:solidFill>
                  <a:schemeClr val="tx1">
                    <a:lumMod val="50000"/>
                    <a:lumOff val="50000"/>
                  </a:schemeClr>
                </a:solidFill>
                <a:latin typeface="Verdana"/>
                <a:cs typeface="Verdana"/>
              </a:rPr>
              <a:t> Salas </a:t>
            </a:r>
            <a:r>
              <a:rPr lang="en-US" altLang="en-US" sz="800" dirty="0" err="1">
                <a:solidFill>
                  <a:schemeClr val="tx1">
                    <a:lumMod val="50000"/>
                    <a:lumOff val="50000"/>
                  </a:schemeClr>
                </a:solidFill>
                <a:latin typeface="Verdana"/>
                <a:cs typeface="Verdana"/>
              </a:rPr>
              <a:t>Herrero</a:t>
            </a:r>
            <a:endParaRPr lang="en-US" sz="1800" dirty="0">
              <a:solidFill>
                <a:schemeClr val="tx1">
                  <a:lumMod val="50000"/>
                  <a:lumOff val="50000"/>
                </a:schemeClr>
              </a:solidFill>
              <a:latin typeface="Verdana"/>
              <a:ea typeface="ＭＳ Ｐゴシック"/>
            </a:endParaRPr>
          </a:p>
        </p:txBody>
      </p:sp>
    </p:spTree>
    <p:extLst>
      <p:ext uri="{BB962C8B-B14F-4D97-AF65-F5344CB8AC3E}">
        <p14:creationId xmlns:p14="http://schemas.microsoft.com/office/powerpoint/2010/main" val="31276527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a:solidFill>
                  <a:schemeClr val="bg1"/>
                </a:solidFill>
                <a:latin typeface="Verdana"/>
                <a:ea typeface="Arial" charset="0"/>
                <a:cs typeface="Verdana"/>
              </a:rPr>
              <a:t>JRC Highlights: Regional </a:t>
            </a:r>
            <a:r>
              <a:rPr lang="en-US" sz="3600" dirty="0" smtClean="0">
                <a:solidFill>
                  <a:schemeClr val="bg1"/>
                </a:solidFill>
                <a:latin typeface="Verdana"/>
                <a:ea typeface="Arial" charset="0"/>
                <a:cs typeface="Verdana"/>
              </a:rPr>
              <a:t>Policy</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1" name="Picture 10" descr="Regional-policies_1.png"/>
          <p:cNvPicPr>
            <a:picLocks noChangeAspect="1"/>
          </p:cNvPicPr>
          <p:nvPr/>
        </p:nvPicPr>
        <p:blipFill rotWithShape="1">
          <a:blip r:embed="rId3" cstate="print">
            <a:extLst>
              <a:ext uri="{28A0092B-C50C-407E-A947-70E740481C1C}">
                <a14:useLocalDpi xmlns:a14="http://schemas.microsoft.com/office/drawing/2010/main" val="0"/>
              </a:ext>
            </a:extLst>
          </a:blip>
          <a:srcRect b="89066"/>
          <a:stretch/>
        </p:blipFill>
        <p:spPr>
          <a:xfrm>
            <a:off x="1974453" y="1874056"/>
            <a:ext cx="8651083" cy="443784"/>
          </a:xfrm>
          <a:prstGeom prst="rect">
            <a:avLst/>
          </a:prstGeom>
        </p:spPr>
      </p:pic>
      <p:pic>
        <p:nvPicPr>
          <p:cNvPr id="12" name="Picture 11" descr="smart-specialisation.jpg"/>
          <p:cNvPicPr>
            <a:picLocks noChangeAspect="1"/>
          </p:cNvPicPr>
          <p:nvPr/>
        </p:nvPicPr>
        <p:blipFill rotWithShape="1">
          <a:blip r:embed="rId4" cstate="print">
            <a:extLst>
              <a:ext uri="{28A0092B-C50C-407E-A947-70E740481C1C}">
                <a14:useLocalDpi xmlns:a14="http://schemas.microsoft.com/office/drawing/2010/main" val="0"/>
              </a:ext>
            </a:extLst>
          </a:blip>
          <a:srcRect t="13296" b="1055"/>
          <a:stretch/>
        </p:blipFill>
        <p:spPr>
          <a:xfrm>
            <a:off x="6436478" y="2819816"/>
            <a:ext cx="5812440" cy="2848525"/>
          </a:xfrm>
          <a:prstGeom prst="rect">
            <a:avLst/>
          </a:prstGeom>
        </p:spPr>
      </p:pic>
      <p:pic>
        <p:nvPicPr>
          <p:cNvPr id="13" name="Picture 12" descr="Regional-policies_1.png"/>
          <p:cNvPicPr>
            <a:picLocks noChangeAspect="1"/>
          </p:cNvPicPr>
          <p:nvPr/>
        </p:nvPicPr>
        <p:blipFill rotWithShape="1">
          <a:blip r:embed="rId3" cstate="print">
            <a:extLst>
              <a:ext uri="{28A0092B-C50C-407E-A947-70E740481C1C}">
                <a14:useLocalDpi xmlns:a14="http://schemas.microsoft.com/office/drawing/2010/main" val="0"/>
              </a:ext>
            </a:extLst>
          </a:blip>
          <a:srcRect t="10415" b="1379"/>
          <a:stretch/>
        </p:blipFill>
        <p:spPr>
          <a:xfrm>
            <a:off x="189580" y="2808476"/>
            <a:ext cx="6219472" cy="2573776"/>
          </a:xfrm>
          <a:prstGeom prst="rect">
            <a:avLst/>
          </a:prstGeom>
        </p:spPr>
      </p:pic>
    </p:spTree>
    <p:extLst>
      <p:ext uri="{BB962C8B-B14F-4D97-AF65-F5344CB8AC3E}">
        <p14:creationId xmlns:p14="http://schemas.microsoft.com/office/powerpoint/2010/main" val="1853477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sz="3600" dirty="0" smtClean="0">
                <a:solidFill>
                  <a:schemeClr val="bg1"/>
                </a:solidFill>
                <a:latin typeface="Verdana"/>
                <a:ea typeface="Arial" charset="0"/>
                <a:cs typeface="Verdana"/>
              </a:rPr>
              <a:t>Working at the JRC</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English as Main Working Language</a:t>
            </a: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International Teams with diverse backgrounds</a:t>
            </a:r>
          </a:p>
          <a:p>
            <a:pPr>
              <a:spcAft>
                <a:spcPts val="709"/>
              </a:spcAft>
              <a:defRPr/>
            </a:pPr>
            <a:endPar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Results for policy-makers</a:t>
            </a: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Delegations to policy teams in Commission (e.g. COP)</a:t>
            </a:r>
          </a:p>
          <a:p>
            <a:pPr>
              <a:spcAft>
                <a:spcPts val="709"/>
              </a:spcAft>
              <a:defRPr/>
            </a:pPr>
            <a:endPar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Tight deadlines and long-term projects</a:t>
            </a: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Bringing in national perspectives</a:t>
            </a:r>
          </a:p>
          <a:p>
            <a:pPr marL="404965" indent="-404965">
              <a:spcAft>
                <a:spcPts val="709"/>
              </a:spcAft>
              <a:buFont typeface="Arial" panose="020B0604020202020204" pitchFamily="34" charset="0"/>
              <a:buChar char="•"/>
              <a:defRPr/>
            </a:pPr>
            <a:endParaRPr lang="en-GB" sz="32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32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European Schools</a:t>
            </a:r>
          </a:p>
          <a:p>
            <a:pPr marL="432000" lvl="2"/>
            <a:endParaRPr lang="en-GB" sz="3600" dirty="0">
              <a:solidFill>
                <a:schemeClr val="bg1"/>
              </a:solidFill>
              <a:latin typeface="Verdana"/>
              <a:ea typeface="Arial" charset="0"/>
              <a:cs typeface="Verdana"/>
            </a:endParaRPr>
          </a:p>
        </p:txBody>
      </p:sp>
    </p:spTree>
    <p:extLst>
      <p:ext uri="{BB962C8B-B14F-4D97-AF65-F5344CB8AC3E}">
        <p14:creationId xmlns:p14="http://schemas.microsoft.com/office/powerpoint/2010/main" val="4195368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6"/>
          <p:cNvSpPr/>
          <p:nvPr/>
        </p:nvSpPr>
        <p:spPr>
          <a:xfrm>
            <a:off x="1"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8" name="Picture 47"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53164" t="560" r="24325" b="65655"/>
          <a:stretch/>
        </p:blipFill>
        <p:spPr>
          <a:xfrm>
            <a:off x="6931243" y="1569728"/>
            <a:ext cx="2094449" cy="1705760"/>
          </a:xfrm>
          <a:prstGeom prst="rect">
            <a:avLst/>
          </a:prstGeom>
        </p:spPr>
      </p:pic>
      <p:sp>
        <p:nvSpPr>
          <p:cNvPr id="10" name="Rechthoek 9"/>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11"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spcAft>
                <a:spcPct val="0"/>
              </a:spcAft>
            </a:pPr>
            <a:r>
              <a:rPr lang="en-GB" altLang="en-US" sz="3600" dirty="0" smtClean="0">
                <a:solidFill>
                  <a:schemeClr val="bg1"/>
                </a:solidFill>
                <a:latin typeface="Verdana"/>
                <a:ea typeface="Arial" charset="0"/>
                <a:cs typeface="Verdana"/>
              </a:rPr>
              <a:t>The JRC within the Commission</a:t>
            </a:r>
            <a:endParaRPr lang="en-GB" altLang="en-US" sz="3600" dirty="0">
              <a:solidFill>
                <a:schemeClr val="bg1"/>
              </a:solidFill>
              <a:latin typeface="Verdana"/>
              <a:ea typeface="Arial" charset="0"/>
              <a:cs typeface="Verdana"/>
            </a:endParaRPr>
          </a:p>
        </p:txBody>
      </p:sp>
      <p:sp>
        <p:nvSpPr>
          <p:cNvPr id="12" name="TextBox 16"/>
          <p:cNvSpPr txBox="1"/>
          <p:nvPr/>
        </p:nvSpPr>
        <p:spPr>
          <a:xfrm>
            <a:off x="525463" y="6416887"/>
            <a:ext cx="4589134" cy="538609"/>
          </a:xfrm>
          <a:prstGeom prst="rect">
            <a:avLst/>
          </a:prstGeom>
          <a:noFill/>
        </p:spPr>
        <p:txBody>
          <a:bodyPr wrap="square" lIns="0" tIns="0" rIns="0" bIns="0" rtlCol="0">
            <a:spAutoFit/>
          </a:bodyPr>
          <a:lstStyle/>
          <a:p>
            <a:pPr marL="0" lvl="1" defTabSz="913535" fontAlgn="base">
              <a:lnSpc>
                <a:spcPct val="150000"/>
              </a:lnSpc>
              <a:spcBef>
                <a:spcPct val="0"/>
              </a:spcBef>
              <a:spcAft>
                <a:spcPct val="0"/>
              </a:spcAft>
              <a:buClr>
                <a:srgbClr val="3B83C1"/>
              </a:buClr>
            </a:pPr>
            <a:r>
              <a:rPr lang="en-US" altLang="en-US" sz="1200" dirty="0">
                <a:solidFill>
                  <a:schemeClr val="tx1">
                    <a:lumMod val="50000"/>
                    <a:lumOff val="50000"/>
                  </a:schemeClr>
                </a:solidFill>
                <a:latin typeface="Verdana"/>
                <a:cs typeface="Verdana"/>
              </a:rPr>
              <a:t>European Commission 2014 </a:t>
            </a:r>
            <a:r>
              <a:rPr lang="mr-IN" altLang="en-US" sz="1200" dirty="0" smtClean="0">
                <a:solidFill>
                  <a:schemeClr val="tx1">
                    <a:lumMod val="50000"/>
                    <a:lumOff val="50000"/>
                  </a:schemeClr>
                </a:solidFill>
                <a:latin typeface="Verdana"/>
                <a:cs typeface="Verdana"/>
              </a:rPr>
              <a:t>–</a:t>
            </a:r>
            <a:r>
              <a:rPr lang="en-US" altLang="en-US" sz="1200" dirty="0">
                <a:solidFill>
                  <a:schemeClr val="tx1">
                    <a:lumMod val="50000"/>
                    <a:lumOff val="50000"/>
                  </a:schemeClr>
                </a:solidFill>
                <a:latin typeface="Verdana"/>
                <a:cs typeface="Verdana"/>
              </a:rPr>
              <a:t> </a:t>
            </a:r>
            <a:r>
              <a:rPr lang="en-US" altLang="en-US" sz="1200" dirty="0" smtClean="0">
                <a:solidFill>
                  <a:schemeClr val="tx1">
                    <a:lumMod val="50000"/>
                    <a:lumOff val="50000"/>
                  </a:schemeClr>
                </a:solidFill>
                <a:latin typeface="Verdana"/>
                <a:cs typeface="Verdana"/>
              </a:rPr>
              <a:t>2019, </a:t>
            </a:r>
            <a:r>
              <a:rPr lang="en-US" altLang="en-US" sz="1200" dirty="0">
                <a:solidFill>
                  <a:schemeClr val="tx1">
                    <a:lumMod val="50000"/>
                    <a:lumOff val="50000"/>
                  </a:schemeClr>
                </a:solidFill>
                <a:latin typeface="Verdana"/>
                <a:cs typeface="Verdana"/>
              </a:rPr>
              <a:t>#</a:t>
            </a:r>
            <a:r>
              <a:rPr lang="en-US" altLang="en-US" sz="1200" dirty="0" err="1">
                <a:solidFill>
                  <a:schemeClr val="tx1">
                    <a:lumMod val="50000"/>
                    <a:lumOff val="50000"/>
                  </a:schemeClr>
                </a:solidFill>
                <a:latin typeface="Verdana"/>
                <a:cs typeface="Verdana"/>
              </a:rPr>
              <a:t>TeamJunckerEU</a:t>
            </a:r>
            <a:endParaRPr lang="en-US" altLang="en-US" sz="1200" dirty="0">
              <a:solidFill>
                <a:schemeClr val="tx1">
                  <a:lumMod val="50000"/>
                  <a:lumOff val="50000"/>
                </a:schemeClr>
              </a:solidFill>
              <a:latin typeface="Verdana"/>
              <a:cs typeface="Verdana"/>
            </a:endParaRPr>
          </a:p>
          <a:p>
            <a:pPr marL="0" lvl="1" defTabSz="913535" fontAlgn="base">
              <a:lnSpc>
                <a:spcPct val="150000"/>
              </a:lnSpc>
              <a:spcBef>
                <a:spcPct val="0"/>
              </a:spcBef>
              <a:spcAft>
                <a:spcPct val="0"/>
              </a:spcAft>
              <a:buClr>
                <a:srgbClr val="3B83C1"/>
              </a:buClr>
            </a:pPr>
            <a:endParaRPr lang="en-US" altLang="en-US" sz="1200" dirty="0">
              <a:solidFill>
                <a:schemeClr val="tx1">
                  <a:lumMod val="50000"/>
                  <a:lumOff val="50000"/>
                </a:schemeClr>
              </a:solidFill>
              <a:latin typeface="Verdana"/>
              <a:cs typeface="Verdana"/>
            </a:endParaRPr>
          </a:p>
        </p:txBody>
      </p:sp>
      <p:pic>
        <p:nvPicPr>
          <p:cNvPr id="3" name="Picture 2"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28840" t="560" r="54082" b="65655"/>
          <a:stretch/>
        </p:blipFill>
        <p:spPr>
          <a:xfrm>
            <a:off x="3829182" y="1569728"/>
            <a:ext cx="1588931" cy="1705760"/>
          </a:xfrm>
          <a:prstGeom prst="rect">
            <a:avLst/>
          </a:prstGeom>
        </p:spPr>
      </p:pic>
      <p:sp>
        <p:nvSpPr>
          <p:cNvPr id="4" name="TextBox 3"/>
          <p:cNvSpPr txBox="1"/>
          <p:nvPr/>
        </p:nvSpPr>
        <p:spPr>
          <a:xfrm>
            <a:off x="1865211" y="1679464"/>
            <a:ext cx="1963950" cy="416781"/>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JEAN-CLAUDE JUNCKER</a:t>
            </a:r>
          </a:p>
          <a:p>
            <a:pPr defTabSz="913535" fontAlgn="base">
              <a:lnSpc>
                <a:spcPct val="150000"/>
              </a:lnSpc>
              <a:spcBef>
                <a:spcPct val="0"/>
              </a:spcBef>
              <a:spcAft>
                <a:spcPct val="0"/>
              </a:spcAft>
              <a:buClr>
                <a:srgbClr val="3B83C1"/>
              </a:buClr>
            </a:pPr>
            <a:r>
              <a:rPr lang="en-US" sz="800" dirty="0" smtClean="0">
                <a:solidFill>
                  <a:srgbClr val="093B37"/>
                </a:solidFill>
                <a:latin typeface="Verdana"/>
                <a:ea typeface="ＭＳ Ｐゴシック"/>
              </a:rPr>
              <a:t>PRESIDENT</a:t>
            </a:r>
            <a:endParaRPr lang="en-US" sz="1050" dirty="0">
              <a:solidFill>
                <a:srgbClr val="093B37"/>
              </a:solidFill>
              <a:latin typeface="Verdana"/>
              <a:ea typeface="ＭＳ Ｐゴシック"/>
            </a:endParaRPr>
          </a:p>
        </p:txBody>
      </p:sp>
      <p:sp>
        <p:nvSpPr>
          <p:cNvPr id="14" name="TextBox 13"/>
          <p:cNvSpPr txBox="1"/>
          <p:nvPr/>
        </p:nvSpPr>
        <p:spPr>
          <a:xfrm>
            <a:off x="5418113" y="1679464"/>
            <a:ext cx="1963950" cy="746102"/>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FRANS TIMMERMANS</a:t>
            </a:r>
          </a:p>
          <a:p>
            <a:pPr defTabSz="913535" fontAlgn="base">
              <a:lnSpc>
                <a:spcPct val="150000"/>
              </a:lnSpc>
              <a:spcBef>
                <a:spcPct val="0"/>
              </a:spcBef>
              <a:spcAft>
                <a:spcPct val="0"/>
              </a:spcAft>
              <a:buClr>
                <a:srgbClr val="3B83C1"/>
              </a:buClr>
            </a:pPr>
            <a:r>
              <a:rPr lang="en-US" sz="700" dirty="0" smtClean="0">
                <a:solidFill>
                  <a:srgbClr val="093B37"/>
                </a:solidFill>
                <a:latin typeface="Verdana"/>
                <a:ea typeface="ＭＳ Ｐゴシック"/>
              </a:rPr>
              <a:t>FIRST VICE</a:t>
            </a:r>
            <a:r>
              <a:rPr lang="en-US" sz="700" dirty="0">
                <a:solidFill>
                  <a:srgbClr val="093B37"/>
                </a:solidFill>
                <a:latin typeface="Verdana"/>
                <a:ea typeface="ＭＳ Ｐゴシック"/>
              </a:rPr>
              <a:t>-</a:t>
            </a:r>
            <a:r>
              <a:rPr lang="en-US" sz="700" dirty="0" smtClean="0">
                <a:solidFill>
                  <a:srgbClr val="093B37"/>
                </a:solidFill>
                <a:latin typeface="Verdana"/>
                <a:ea typeface="ＭＳ Ｐゴシック"/>
              </a:rPr>
              <a:t>PRESIDENT</a:t>
            </a:r>
          </a:p>
          <a:p>
            <a:pPr defTabSz="913535" fontAlgn="base">
              <a:lnSpc>
                <a:spcPct val="110000"/>
              </a:lnSpc>
              <a:spcBef>
                <a:spcPct val="0"/>
              </a:spcBef>
              <a:spcAft>
                <a:spcPct val="0"/>
              </a:spcAft>
              <a:buClr>
                <a:srgbClr val="3B83C1"/>
              </a:buClr>
            </a:pPr>
            <a:r>
              <a:rPr lang="en-US" sz="700" i="1" dirty="0" smtClean="0">
                <a:solidFill>
                  <a:srgbClr val="093B37"/>
                </a:solidFill>
                <a:latin typeface="Verdana"/>
                <a:ea typeface="ＭＳ Ｐゴシック"/>
              </a:rPr>
              <a:t>Better </a:t>
            </a:r>
            <a:r>
              <a:rPr lang="en-US" sz="700" i="1" dirty="0">
                <a:solidFill>
                  <a:srgbClr val="093B37"/>
                </a:solidFill>
                <a:latin typeface="Verdana"/>
                <a:ea typeface="ＭＳ Ｐゴシック"/>
              </a:rPr>
              <a:t>Regulation, </a:t>
            </a:r>
            <a:r>
              <a:rPr lang="en-US" sz="700" i="1" dirty="0" err="1">
                <a:solidFill>
                  <a:srgbClr val="093B37"/>
                </a:solidFill>
                <a:latin typeface="Verdana"/>
                <a:ea typeface="ＭＳ Ｐゴシック"/>
              </a:rPr>
              <a:t>Interinstitutional</a:t>
            </a:r>
            <a:r>
              <a:rPr lang="en-US" sz="700" i="1" dirty="0">
                <a:solidFill>
                  <a:srgbClr val="093B37"/>
                </a:solidFill>
                <a:latin typeface="Verdana"/>
                <a:ea typeface="ＭＳ Ｐゴシック"/>
              </a:rPr>
              <a:t> Relations, the Rule of Law </a:t>
            </a:r>
            <a:r>
              <a:rPr lang="en-US" sz="700" i="1" dirty="0" smtClean="0">
                <a:solidFill>
                  <a:srgbClr val="093B37"/>
                </a:solidFill>
                <a:latin typeface="Verdana"/>
                <a:ea typeface="ＭＳ Ｐゴシック"/>
              </a:rPr>
              <a:t/>
            </a:r>
            <a:br>
              <a:rPr lang="en-US" sz="700" i="1" dirty="0" smtClean="0">
                <a:solidFill>
                  <a:srgbClr val="093B37"/>
                </a:solidFill>
                <a:latin typeface="Verdana"/>
                <a:ea typeface="ＭＳ Ｐゴシック"/>
              </a:rPr>
            </a:br>
            <a:r>
              <a:rPr lang="en-US" sz="700" i="1" dirty="0" smtClean="0">
                <a:solidFill>
                  <a:srgbClr val="093B37"/>
                </a:solidFill>
                <a:latin typeface="Verdana"/>
                <a:ea typeface="ＭＳ Ｐゴシック"/>
              </a:rPr>
              <a:t>and </a:t>
            </a:r>
            <a:r>
              <a:rPr lang="en-US" sz="700" i="1" dirty="0">
                <a:solidFill>
                  <a:srgbClr val="093B37"/>
                </a:solidFill>
                <a:latin typeface="Verdana"/>
                <a:ea typeface="ＭＳ Ｐゴシック"/>
              </a:rPr>
              <a:t>the Charter of Fundamental Rights</a:t>
            </a:r>
            <a:endParaRPr lang="en-US" sz="700" i="1" dirty="0" smtClean="0">
              <a:solidFill>
                <a:srgbClr val="093B37"/>
              </a:solidFill>
              <a:latin typeface="Verdana"/>
              <a:ea typeface="ＭＳ Ｐゴシック"/>
            </a:endParaRPr>
          </a:p>
        </p:txBody>
      </p:sp>
      <p:sp>
        <p:nvSpPr>
          <p:cNvPr id="15" name="TextBox 14"/>
          <p:cNvSpPr txBox="1"/>
          <p:nvPr/>
        </p:nvSpPr>
        <p:spPr>
          <a:xfrm>
            <a:off x="9025692" y="1679464"/>
            <a:ext cx="1963950" cy="746102"/>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FEDERICA MOGHERINI</a:t>
            </a:r>
          </a:p>
          <a:p>
            <a:pPr defTabSz="913535" fontAlgn="base">
              <a:lnSpc>
                <a:spcPct val="150000"/>
              </a:lnSpc>
              <a:spcBef>
                <a:spcPct val="0"/>
              </a:spcBef>
              <a:spcAft>
                <a:spcPct val="0"/>
              </a:spcAft>
              <a:buClr>
                <a:srgbClr val="3B83C1"/>
              </a:buClr>
            </a:pPr>
            <a:r>
              <a:rPr lang="en-US" sz="700" dirty="0">
                <a:solidFill>
                  <a:srgbClr val="093B37"/>
                </a:solidFill>
                <a:latin typeface="Verdana"/>
                <a:ea typeface="ＭＳ Ｐゴシック"/>
              </a:rPr>
              <a:t>VICE-PRESIDENT</a:t>
            </a:r>
          </a:p>
          <a:p>
            <a:pPr defTabSz="913535" fontAlgn="base">
              <a:lnSpc>
                <a:spcPct val="110000"/>
              </a:lnSpc>
              <a:spcBef>
                <a:spcPct val="0"/>
              </a:spcBef>
              <a:spcAft>
                <a:spcPct val="0"/>
              </a:spcAft>
              <a:buClr>
                <a:srgbClr val="3B83C1"/>
              </a:buClr>
            </a:pPr>
            <a:r>
              <a:rPr lang="en-US" sz="700" dirty="0">
                <a:solidFill>
                  <a:srgbClr val="093B37"/>
                </a:solidFill>
                <a:latin typeface="Verdana"/>
                <a:ea typeface="ＭＳ Ｐゴシック"/>
              </a:rPr>
              <a:t>HIGH </a:t>
            </a:r>
            <a:r>
              <a:rPr lang="en-US" sz="700" dirty="0" smtClean="0">
                <a:solidFill>
                  <a:srgbClr val="093B37"/>
                </a:solidFill>
                <a:latin typeface="Verdana"/>
                <a:ea typeface="ＭＳ Ｐゴシック"/>
              </a:rPr>
              <a:t>REPRESENTATIVE</a:t>
            </a:r>
          </a:p>
          <a:p>
            <a:pPr defTabSz="913535" fontAlgn="base">
              <a:lnSpc>
                <a:spcPct val="110000"/>
              </a:lnSpc>
              <a:spcBef>
                <a:spcPct val="0"/>
              </a:spcBef>
              <a:spcAft>
                <a:spcPct val="0"/>
              </a:spcAft>
              <a:buClr>
                <a:srgbClr val="3B83C1"/>
              </a:buClr>
            </a:pPr>
            <a:r>
              <a:rPr lang="en-US" sz="700" i="1" dirty="0">
                <a:solidFill>
                  <a:srgbClr val="093B37"/>
                </a:solidFill>
                <a:latin typeface="Verdana"/>
                <a:ea typeface="ＭＳ Ｐゴシック"/>
              </a:rPr>
              <a:t>of the Union for Foreign Affairs </a:t>
            </a:r>
            <a:r>
              <a:rPr lang="en-US" sz="700" i="1" dirty="0" smtClean="0">
                <a:solidFill>
                  <a:srgbClr val="093B37"/>
                </a:solidFill>
                <a:latin typeface="Verdana"/>
                <a:ea typeface="ＭＳ Ｐゴシック"/>
              </a:rPr>
              <a:t/>
            </a:r>
            <a:br>
              <a:rPr lang="en-US" sz="700" i="1" dirty="0" smtClean="0">
                <a:solidFill>
                  <a:srgbClr val="093B37"/>
                </a:solidFill>
                <a:latin typeface="Verdana"/>
                <a:ea typeface="ＭＳ Ｐゴシック"/>
              </a:rPr>
            </a:br>
            <a:r>
              <a:rPr lang="en-US" sz="700" i="1" dirty="0" smtClean="0">
                <a:solidFill>
                  <a:srgbClr val="093B37"/>
                </a:solidFill>
                <a:latin typeface="Verdana"/>
                <a:ea typeface="ＭＳ Ｐゴシック"/>
              </a:rPr>
              <a:t>and </a:t>
            </a:r>
            <a:r>
              <a:rPr lang="en-US" sz="700" i="1" dirty="0">
                <a:solidFill>
                  <a:srgbClr val="093B37"/>
                </a:solidFill>
                <a:latin typeface="Verdana"/>
                <a:ea typeface="ＭＳ Ｐゴシック"/>
              </a:rPr>
              <a:t>Security Policy</a:t>
            </a:r>
            <a:endParaRPr lang="en-US" sz="700" i="1" dirty="0" smtClean="0">
              <a:solidFill>
                <a:srgbClr val="093B37"/>
              </a:solidFill>
              <a:latin typeface="Verdana"/>
              <a:ea typeface="ＭＳ Ｐゴシック"/>
            </a:endParaRPr>
          </a:p>
        </p:txBody>
      </p:sp>
      <p:sp>
        <p:nvSpPr>
          <p:cNvPr id="16" name="TextBox 15"/>
          <p:cNvSpPr txBox="1"/>
          <p:nvPr/>
        </p:nvSpPr>
        <p:spPr>
          <a:xfrm>
            <a:off x="1705051" y="2482447"/>
            <a:ext cx="1249699" cy="509114"/>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ANDRUS ANSIP</a:t>
            </a:r>
          </a:p>
          <a:p>
            <a:pPr defTabSz="913535" fontAlgn="base">
              <a:lnSpc>
                <a:spcPct val="150000"/>
              </a:lnSpc>
              <a:spcBef>
                <a:spcPct val="0"/>
              </a:spcBef>
              <a:spcAft>
                <a:spcPct val="0"/>
              </a:spcAft>
              <a:buClr>
                <a:srgbClr val="3B83C1"/>
              </a:buClr>
            </a:pPr>
            <a:r>
              <a:rPr lang="en-US" sz="700" dirty="0" smtClean="0">
                <a:solidFill>
                  <a:srgbClr val="093B37"/>
                </a:solidFill>
                <a:latin typeface="Verdana"/>
                <a:ea typeface="ＭＳ Ｐゴシック"/>
              </a:rPr>
              <a:t>FIRST VICE</a:t>
            </a:r>
            <a:r>
              <a:rPr lang="en-US" sz="700" dirty="0">
                <a:solidFill>
                  <a:srgbClr val="093B37"/>
                </a:solidFill>
                <a:latin typeface="Verdana"/>
                <a:ea typeface="ＭＳ Ｐゴシック"/>
              </a:rPr>
              <a:t>-</a:t>
            </a:r>
            <a:r>
              <a:rPr lang="en-US" sz="700" dirty="0" smtClean="0">
                <a:solidFill>
                  <a:srgbClr val="093B37"/>
                </a:solidFill>
                <a:latin typeface="Verdana"/>
                <a:ea typeface="ＭＳ Ｐゴシック"/>
              </a:rPr>
              <a:t>PRESIDENT</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Digital Single Market</a:t>
            </a:r>
            <a:endParaRPr lang="en-US" sz="700" i="1" dirty="0" smtClean="0">
              <a:solidFill>
                <a:srgbClr val="093B37"/>
              </a:solidFill>
              <a:latin typeface="Verdana"/>
              <a:ea typeface="ＭＳ Ｐゴシック"/>
            </a:endParaRPr>
          </a:p>
        </p:txBody>
      </p:sp>
      <p:sp>
        <p:nvSpPr>
          <p:cNvPr id="18" name="TextBox 17"/>
          <p:cNvSpPr txBox="1"/>
          <p:nvPr/>
        </p:nvSpPr>
        <p:spPr>
          <a:xfrm>
            <a:off x="1705051" y="3226908"/>
            <a:ext cx="1249699" cy="678391"/>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GÜNTHER</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OETTINGER</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Budget &amp;</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Human Resources</a:t>
            </a:r>
            <a:endParaRPr lang="en-US" sz="700" i="1" dirty="0" smtClean="0">
              <a:solidFill>
                <a:srgbClr val="093B37"/>
              </a:solidFill>
              <a:latin typeface="Verdana"/>
              <a:ea typeface="ＭＳ Ｐゴシック"/>
            </a:endParaRPr>
          </a:p>
        </p:txBody>
      </p:sp>
      <p:sp>
        <p:nvSpPr>
          <p:cNvPr id="19" name="TextBox 18"/>
          <p:cNvSpPr txBox="1"/>
          <p:nvPr/>
        </p:nvSpPr>
        <p:spPr>
          <a:xfrm>
            <a:off x="1705051" y="3962262"/>
            <a:ext cx="1249699" cy="678391"/>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KARMENU</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VELLA</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Environment, </a:t>
            </a:r>
            <a:r>
              <a:rPr lang="en-US" sz="700" i="1" dirty="0" smtClean="0">
                <a:solidFill>
                  <a:srgbClr val="093B37"/>
                </a:solidFill>
                <a:latin typeface="Verdana"/>
                <a:ea typeface="ＭＳ Ｐゴシック"/>
              </a:rPr>
              <a:t>Maritime</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Affairs </a:t>
            </a:r>
            <a:r>
              <a:rPr lang="en-US" sz="700" i="1" dirty="0">
                <a:solidFill>
                  <a:srgbClr val="093B37"/>
                </a:solidFill>
                <a:latin typeface="Verdana"/>
                <a:ea typeface="ＭＳ Ｐゴシック"/>
              </a:rPr>
              <a:t>and Fisheries</a:t>
            </a:r>
            <a:endParaRPr lang="en-US" sz="700" i="1" dirty="0" smtClean="0">
              <a:solidFill>
                <a:srgbClr val="093B37"/>
              </a:solidFill>
              <a:latin typeface="Verdana"/>
              <a:ea typeface="ＭＳ Ｐゴシック"/>
            </a:endParaRPr>
          </a:p>
        </p:txBody>
      </p:sp>
      <p:pic>
        <p:nvPicPr>
          <p:cNvPr id="20" name="Picture 19"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22502" t="34346" r="69293" b="7689"/>
          <a:stretch/>
        </p:blipFill>
        <p:spPr>
          <a:xfrm>
            <a:off x="3149091" y="3275488"/>
            <a:ext cx="763374" cy="2926510"/>
          </a:xfrm>
          <a:prstGeom prst="rect">
            <a:avLst/>
          </a:prstGeom>
        </p:spPr>
      </p:pic>
      <p:pic>
        <p:nvPicPr>
          <p:cNvPr id="21" name="Picture 20"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41000" t="33805" r="50497" b="7689"/>
          <a:stretch/>
        </p:blipFill>
        <p:spPr>
          <a:xfrm>
            <a:off x="5405941" y="3240946"/>
            <a:ext cx="791133" cy="2953831"/>
          </a:xfrm>
          <a:prstGeom prst="rect">
            <a:avLst/>
          </a:prstGeom>
        </p:spPr>
      </p:pic>
      <p:grpSp>
        <p:nvGrpSpPr>
          <p:cNvPr id="7" name="Group 6"/>
          <p:cNvGrpSpPr/>
          <p:nvPr/>
        </p:nvGrpSpPr>
        <p:grpSpPr>
          <a:xfrm>
            <a:off x="7632173" y="3247886"/>
            <a:ext cx="811952" cy="2953832"/>
            <a:chOff x="7632173" y="3247886"/>
            <a:chExt cx="811952" cy="2953832"/>
          </a:xfrm>
        </p:grpSpPr>
        <p:sp>
          <p:nvSpPr>
            <p:cNvPr id="6" name="Rectangle 5"/>
            <p:cNvSpPr/>
            <p:nvPr/>
          </p:nvSpPr>
          <p:spPr>
            <a:xfrm>
              <a:off x="7696999" y="4777749"/>
              <a:ext cx="669639" cy="6528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59275" t="33805" r="31999" b="7689"/>
            <a:stretch/>
          </p:blipFill>
          <p:spPr>
            <a:xfrm>
              <a:off x="7632173" y="3247886"/>
              <a:ext cx="811952" cy="2953832"/>
            </a:xfrm>
            <a:prstGeom prst="rect">
              <a:avLst/>
            </a:prstGeom>
          </p:spPr>
        </p:pic>
      </p:grpSp>
      <p:pic>
        <p:nvPicPr>
          <p:cNvPr id="23" name="Picture 22"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77772" t="19784" r="13577" b="7689"/>
          <a:stretch/>
        </p:blipFill>
        <p:spPr>
          <a:xfrm>
            <a:off x="9864399" y="2540014"/>
            <a:ext cx="804907" cy="3661704"/>
          </a:xfrm>
          <a:prstGeom prst="rect">
            <a:avLst/>
          </a:prstGeom>
        </p:spPr>
      </p:pic>
      <p:pic>
        <p:nvPicPr>
          <p:cNvPr id="24" name="Picture 23" descr="Commissioners_pictures.png"/>
          <p:cNvPicPr>
            <a:picLocks noChangeAspect="1"/>
          </p:cNvPicPr>
          <p:nvPr/>
        </p:nvPicPr>
        <p:blipFill rotWithShape="1">
          <a:blip r:embed="rId3">
            <a:extLst>
              <a:ext uri="{28A0092B-C50C-407E-A947-70E740481C1C}">
                <a14:useLocalDpi xmlns:a14="http://schemas.microsoft.com/office/drawing/2010/main" val="0"/>
              </a:ext>
            </a:extLst>
          </a:blip>
          <a:srcRect l="3801" t="560" r="85705" b="7689"/>
          <a:stretch/>
        </p:blipFill>
        <p:spPr>
          <a:xfrm>
            <a:off x="888875" y="1569728"/>
            <a:ext cx="976336" cy="4632270"/>
          </a:xfrm>
          <a:prstGeom prst="rect">
            <a:avLst/>
          </a:prstGeom>
        </p:spPr>
      </p:pic>
      <p:sp>
        <p:nvSpPr>
          <p:cNvPr id="26" name="TextBox 25"/>
          <p:cNvSpPr txBox="1"/>
          <p:nvPr/>
        </p:nvSpPr>
        <p:spPr>
          <a:xfrm>
            <a:off x="1705051" y="4732316"/>
            <a:ext cx="1249699" cy="586058"/>
          </a:xfrm>
          <a:prstGeom prst="rect">
            <a:avLst/>
          </a:prstGeom>
          <a:noFill/>
        </p:spPr>
        <p:txBody>
          <a:bodyPr wrap="square" lIns="0" tIns="0" rIns="0" bIns="0" rtlCol="0">
            <a:spAutoFit/>
          </a:bodyPr>
          <a:lstStyle/>
          <a:p>
            <a:pPr defTabSz="913535" fontAlgn="base">
              <a:spcBef>
                <a:spcPct val="0"/>
              </a:spcBef>
              <a:spcAft>
                <a:spcPct val="0"/>
              </a:spcAft>
              <a:buClr>
                <a:srgbClr val="3B83C1"/>
              </a:buClr>
            </a:pPr>
            <a:r>
              <a:rPr lang="en-US" sz="1000" b="1" dirty="0">
                <a:solidFill>
                  <a:srgbClr val="093B37"/>
                </a:solidFill>
                <a:latin typeface="Verdana"/>
                <a:ea typeface="ＭＳ Ｐゴシック"/>
              </a:rPr>
              <a:t>CHRISTOS</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STYLIANIDES</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Humanitarian </a:t>
            </a:r>
            <a:r>
              <a:rPr lang="en-US" sz="700" i="1" dirty="0" smtClean="0">
                <a:solidFill>
                  <a:srgbClr val="093B37"/>
                </a:solidFill>
                <a:latin typeface="Verdana"/>
                <a:ea typeface="ＭＳ Ｐゴシック"/>
              </a:rPr>
              <a:t>Aid</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and </a:t>
            </a:r>
            <a:r>
              <a:rPr lang="en-US" sz="700" i="1" dirty="0">
                <a:solidFill>
                  <a:srgbClr val="093B37"/>
                </a:solidFill>
                <a:latin typeface="Verdana"/>
                <a:ea typeface="ＭＳ Ｐゴシック"/>
              </a:rPr>
              <a:t>Crisis Management</a:t>
            </a:r>
            <a:endParaRPr lang="en-US" sz="700" i="1" dirty="0" smtClean="0">
              <a:solidFill>
                <a:srgbClr val="093B37"/>
              </a:solidFill>
              <a:latin typeface="Verdana"/>
              <a:ea typeface="ＭＳ Ｐゴシック"/>
            </a:endParaRPr>
          </a:p>
        </p:txBody>
      </p:sp>
      <p:sp>
        <p:nvSpPr>
          <p:cNvPr id="27" name="TextBox 26"/>
          <p:cNvSpPr txBox="1"/>
          <p:nvPr/>
        </p:nvSpPr>
        <p:spPr>
          <a:xfrm>
            <a:off x="1705051" y="5456626"/>
            <a:ext cx="1249699" cy="592470"/>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TIBOR</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NAVRACSICS</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Education, Culture, Youth</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and Sport</a:t>
            </a:r>
            <a:endParaRPr lang="en-US" sz="700" i="1" dirty="0" smtClean="0">
              <a:solidFill>
                <a:srgbClr val="093B37"/>
              </a:solidFill>
              <a:latin typeface="Verdana"/>
              <a:ea typeface="ＭＳ Ｐゴシック"/>
            </a:endParaRPr>
          </a:p>
        </p:txBody>
      </p:sp>
      <p:sp>
        <p:nvSpPr>
          <p:cNvPr id="28" name="TextBox 27"/>
          <p:cNvSpPr txBox="1"/>
          <p:nvPr/>
        </p:nvSpPr>
        <p:spPr>
          <a:xfrm>
            <a:off x="4619474" y="2528591"/>
            <a:ext cx="1249699" cy="616836"/>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MAROŠ</a:t>
            </a:r>
          </a:p>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ŠEFČOVIČ</a:t>
            </a:r>
          </a:p>
          <a:p>
            <a:pPr defTabSz="913535" fontAlgn="base">
              <a:lnSpc>
                <a:spcPct val="150000"/>
              </a:lnSpc>
              <a:spcBef>
                <a:spcPct val="0"/>
              </a:spcBef>
              <a:spcAft>
                <a:spcPct val="0"/>
              </a:spcAft>
              <a:buClr>
                <a:srgbClr val="3B83C1"/>
              </a:buClr>
            </a:pPr>
            <a:r>
              <a:rPr lang="en-US" sz="700" dirty="0">
                <a:solidFill>
                  <a:srgbClr val="093B37"/>
                </a:solidFill>
                <a:latin typeface="Verdana"/>
                <a:ea typeface="ＭＳ Ｐゴシック"/>
              </a:rPr>
              <a:t>FIRST VICE-PRESIDENT</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Energy Union</a:t>
            </a:r>
            <a:endParaRPr lang="en-US" sz="700" i="1" dirty="0">
              <a:solidFill>
                <a:srgbClr val="093B37"/>
              </a:solidFill>
              <a:latin typeface="Verdana"/>
              <a:ea typeface="ＭＳ Ｐゴシック"/>
            </a:endParaRPr>
          </a:p>
        </p:txBody>
      </p:sp>
      <p:sp>
        <p:nvSpPr>
          <p:cNvPr id="29" name="TextBox 28"/>
          <p:cNvSpPr txBox="1"/>
          <p:nvPr/>
        </p:nvSpPr>
        <p:spPr>
          <a:xfrm>
            <a:off x="3946044" y="3226628"/>
            <a:ext cx="1249699" cy="761747"/>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JOHANNES</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HAHN</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European </a:t>
            </a:r>
            <a:r>
              <a:rPr lang="en-US" sz="700" i="1" dirty="0" err="1" smtClean="0">
                <a:solidFill>
                  <a:srgbClr val="093B37"/>
                </a:solidFill>
                <a:latin typeface="Verdana"/>
                <a:ea typeface="ＭＳ Ｐゴシック"/>
              </a:rPr>
              <a:t>Neighbourhood</a:t>
            </a:r>
            <a:endParaRPr lang="en-US" sz="700" i="1" dirty="0" smtClean="0">
              <a:solidFill>
                <a:srgbClr val="093B37"/>
              </a:solidFill>
              <a:latin typeface="Verdana"/>
              <a:ea typeface="ＭＳ Ｐゴシック"/>
            </a:endParaRP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Policy </a:t>
            </a:r>
            <a:r>
              <a:rPr lang="en-US" sz="700" i="1" dirty="0">
                <a:solidFill>
                  <a:srgbClr val="093B37"/>
                </a:solidFill>
                <a:latin typeface="Verdana"/>
                <a:ea typeface="ＭＳ Ｐゴシック"/>
              </a:rPr>
              <a:t>and Enlargement Negotiations</a:t>
            </a:r>
            <a:endParaRPr lang="en-US" sz="700" i="1" dirty="0" smtClean="0">
              <a:solidFill>
                <a:srgbClr val="093B37"/>
              </a:solidFill>
              <a:latin typeface="Verdana"/>
              <a:ea typeface="ＭＳ Ｐゴシック"/>
            </a:endParaRPr>
          </a:p>
        </p:txBody>
      </p:sp>
      <p:sp>
        <p:nvSpPr>
          <p:cNvPr id="30" name="TextBox 29"/>
          <p:cNvSpPr txBox="1"/>
          <p:nvPr/>
        </p:nvSpPr>
        <p:spPr>
          <a:xfrm>
            <a:off x="3946044" y="3961982"/>
            <a:ext cx="1249699" cy="537327"/>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VYTENIS</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ANDRIUKAITIS</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Health and Food Safety</a:t>
            </a:r>
            <a:endParaRPr lang="en-US" sz="700" i="1" dirty="0" smtClean="0">
              <a:solidFill>
                <a:srgbClr val="093B37"/>
              </a:solidFill>
              <a:latin typeface="Verdana"/>
              <a:ea typeface="ＭＳ Ｐゴシック"/>
            </a:endParaRPr>
          </a:p>
        </p:txBody>
      </p:sp>
      <p:sp>
        <p:nvSpPr>
          <p:cNvPr id="31" name="TextBox 30"/>
          <p:cNvSpPr txBox="1"/>
          <p:nvPr/>
        </p:nvSpPr>
        <p:spPr>
          <a:xfrm>
            <a:off x="3946044" y="4732036"/>
            <a:ext cx="1249699" cy="607859"/>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PHIL</a:t>
            </a:r>
            <a:endParaRPr lang="en-US" sz="1000" b="1" dirty="0">
              <a:solidFill>
                <a:srgbClr val="093B37"/>
              </a:solidFill>
              <a:latin typeface="Verdana"/>
              <a:ea typeface="ＭＳ Ｐゴシック"/>
            </a:endParaRP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HOGAN</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Agriculture</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and Rural Development</a:t>
            </a:r>
            <a:endParaRPr lang="en-US" sz="700" i="1" dirty="0" smtClean="0">
              <a:solidFill>
                <a:srgbClr val="093B37"/>
              </a:solidFill>
              <a:latin typeface="Verdana"/>
              <a:ea typeface="ＭＳ Ｐゴシック"/>
            </a:endParaRPr>
          </a:p>
        </p:txBody>
      </p:sp>
      <p:sp>
        <p:nvSpPr>
          <p:cNvPr id="32" name="TextBox 31"/>
          <p:cNvSpPr txBox="1"/>
          <p:nvPr/>
        </p:nvSpPr>
        <p:spPr>
          <a:xfrm>
            <a:off x="3946044" y="5456346"/>
            <a:ext cx="1249699" cy="475771"/>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CORINA</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CREȚU</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Regional Policy</a:t>
            </a:r>
            <a:endParaRPr lang="en-US" sz="700" i="1" dirty="0" smtClean="0">
              <a:solidFill>
                <a:srgbClr val="093B37"/>
              </a:solidFill>
              <a:latin typeface="Verdana"/>
              <a:ea typeface="ＭＳ Ｐゴシック"/>
            </a:endParaRPr>
          </a:p>
        </p:txBody>
      </p:sp>
      <p:sp>
        <p:nvSpPr>
          <p:cNvPr id="33" name="TextBox 32"/>
          <p:cNvSpPr txBox="1"/>
          <p:nvPr/>
        </p:nvSpPr>
        <p:spPr>
          <a:xfrm>
            <a:off x="6201141" y="3226189"/>
            <a:ext cx="1249699" cy="537327"/>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CECILIA</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MALMSTRÖM</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Trade</a:t>
            </a:r>
          </a:p>
        </p:txBody>
      </p:sp>
      <p:sp>
        <p:nvSpPr>
          <p:cNvPr id="34" name="TextBox 33"/>
          <p:cNvSpPr txBox="1"/>
          <p:nvPr/>
        </p:nvSpPr>
        <p:spPr>
          <a:xfrm>
            <a:off x="6201141" y="3961543"/>
            <a:ext cx="1249699" cy="654025"/>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DIMITRIS</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AVRAMOPOULOS</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Migration</a:t>
            </a:r>
            <a:r>
              <a:rPr lang="en-US" sz="700" i="1" dirty="0">
                <a:solidFill>
                  <a:srgbClr val="093B37"/>
                </a:solidFill>
                <a:latin typeface="Verdana"/>
                <a:ea typeface="ＭＳ Ｐゴシック"/>
              </a:rPr>
              <a:t>, Home Affairs</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and Citizenship</a:t>
            </a:r>
            <a:endParaRPr lang="en-US" sz="700" i="1" dirty="0" smtClean="0">
              <a:solidFill>
                <a:srgbClr val="093B37"/>
              </a:solidFill>
              <a:latin typeface="Verdana"/>
              <a:ea typeface="ＭＳ Ｐゴシック"/>
            </a:endParaRPr>
          </a:p>
        </p:txBody>
      </p:sp>
      <p:sp>
        <p:nvSpPr>
          <p:cNvPr id="35" name="TextBox 34"/>
          <p:cNvSpPr txBox="1"/>
          <p:nvPr/>
        </p:nvSpPr>
        <p:spPr>
          <a:xfrm>
            <a:off x="6201141" y="4731597"/>
            <a:ext cx="1249699" cy="475771"/>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VIOLETA</a:t>
            </a:r>
            <a:endParaRPr lang="en-US" sz="1000" b="1" dirty="0">
              <a:solidFill>
                <a:srgbClr val="093B37"/>
              </a:solidFill>
              <a:latin typeface="Verdana"/>
              <a:ea typeface="ＭＳ Ｐゴシック"/>
            </a:endParaRP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BULC</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Transport</a:t>
            </a:r>
            <a:endParaRPr lang="en-US" sz="700" i="1" dirty="0">
              <a:solidFill>
                <a:srgbClr val="093B37"/>
              </a:solidFill>
              <a:latin typeface="Verdana"/>
              <a:ea typeface="ＭＳ Ｐゴシック"/>
            </a:endParaRPr>
          </a:p>
        </p:txBody>
      </p:sp>
      <p:sp>
        <p:nvSpPr>
          <p:cNvPr id="36" name="TextBox 35"/>
          <p:cNvSpPr txBox="1"/>
          <p:nvPr/>
        </p:nvSpPr>
        <p:spPr>
          <a:xfrm>
            <a:off x="6201141" y="5455907"/>
            <a:ext cx="1249699" cy="491160"/>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MARGRETHE</a:t>
            </a:r>
          </a:p>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VESTAGER</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Competition</a:t>
            </a:r>
          </a:p>
        </p:txBody>
      </p:sp>
      <p:sp>
        <p:nvSpPr>
          <p:cNvPr id="37" name="TextBox 36"/>
          <p:cNvSpPr txBox="1"/>
          <p:nvPr/>
        </p:nvSpPr>
        <p:spPr>
          <a:xfrm>
            <a:off x="8444125" y="3225909"/>
            <a:ext cx="1249699" cy="654025"/>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NEVEN</a:t>
            </a:r>
            <a:endParaRPr lang="en-US" sz="1000" b="1" dirty="0">
              <a:solidFill>
                <a:srgbClr val="093B37"/>
              </a:solidFill>
              <a:latin typeface="Verdana"/>
              <a:ea typeface="ＭＳ Ｐゴシック"/>
            </a:endParaRP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MIMICA</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International Cooperation</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and Development</a:t>
            </a:r>
          </a:p>
        </p:txBody>
      </p:sp>
      <p:sp>
        <p:nvSpPr>
          <p:cNvPr id="38" name="TextBox 37"/>
          <p:cNvSpPr txBox="1"/>
          <p:nvPr/>
        </p:nvSpPr>
        <p:spPr>
          <a:xfrm>
            <a:off x="8444125" y="3961263"/>
            <a:ext cx="1249699" cy="654025"/>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MARIANNE</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THYSSEN</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Employment, Social Affairs</a:t>
            </a:r>
            <a:r>
              <a:rPr lang="en-US" sz="700" i="1" dirty="0" smtClean="0">
                <a:solidFill>
                  <a:srgbClr val="093B37"/>
                </a:solidFill>
                <a:latin typeface="Verdana"/>
                <a:ea typeface="ＭＳ Ｐゴシック"/>
              </a:rPr>
              <a:t>,</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Skills </a:t>
            </a:r>
            <a:r>
              <a:rPr lang="en-US" sz="700" i="1" dirty="0">
                <a:solidFill>
                  <a:srgbClr val="093B37"/>
                </a:solidFill>
                <a:latin typeface="Verdana"/>
                <a:ea typeface="ＭＳ Ｐゴシック"/>
              </a:rPr>
              <a:t>and </a:t>
            </a:r>
            <a:r>
              <a:rPr lang="en-US" sz="700" i="1" dirty="0" err="1">
                <a:solidFill>
                  <a:srgbClr val="093B37"/>
                </a:solidFill>
                <a:latin typeface="Verdana"/>
                <a:ea typeface="ＭＳ Ｐゴシック"/>
              </a:rPr>
              <a:t>Labour</a:t>
            </a:r>
            <a:r>
              <a:rPr lang="en-US" sz="700" i="1" dirty="0">
                <a:solidFill>
                  <a:srgbClr val="093B37"/>
                </a:solidFill>
                <a:latin typeface="Verdana"/>
                <a:ea typeface="ＭＳ Ｐゴシック"/>
              </a:rPr>
              <a:t> Mobility</a:t>
            </a:r>
            <a:endParaRPr lang="en-US" sz="700" i="1" dirty="0" smtClean="0">
              <a:solidFill>
                <a:srgbClr val="093B37"/>
              </a:solidFill>
              <a:latin typeface="Verdana"/>
              <a:ea typeface="ＭＳ Ｐゴシック"/>
            </a:endParaRPr>
          </a:p>
        </p:txBody>
      </p:sp>
      <p:sp>
        <p:nvSpPr>
          <p:cNvPr id="39" name="TextBox 38"/>
          <p:cNvSpPr txBox="1"/>
          <p:nvPr/>
        </p:nvSpPr>
        <p:spPr>
          <a:xfrm>
            <a:off x="8444125" y="4731317"/>
            <a:ext cx="1249699" cy="607859"/>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ELŻBIETA </a:t>
            </a:r>
            <a:r>
              <a:rPr lang="en-US" sz="1000" b="1" dirty="0" smtClean="0">
                <a:solidFill>
                  <a:srgbClr val="093B37"/>
                </a:solidFill>
                <a:latin typeface="Verdana"/>
                <a:ea typeface="ＭＳ Ｐゴシック"/>
              </a:rPr>
              <a:t>BIEŃKOWSKA</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Internal Market, Industry</a:t>
            </a:r>
            <a:r>
              <a:rPr lang="en-US" sz="700" i="1" dirty="0" smtClean="0">
                <a:solidFill>
                  <a:srgbClr val="093B37"/>
                </a:solidFill>
                <a:latin typeface="Verdana"/>
                <a:ea typeface="ＭＳ Ｐゴシック"/>
              </a:rPr>
              <a:t>,</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Entrepreneurship </a:t>
            </a:r>
            <a:r>
              <a:rPr lang="en-US" sz="700" i="1" dirty="0">
                <a:solidFill>
                  <a:srgbClr val="093B37"/>
                </a:solidFill>
                <a:latin typeface="Verdana"/>
                <a:ea typeface="ＭＳ Ｐゴシック"/>
              </a:rPr>
              <a:t>and SMEs</a:t>
            </a:r>
          </a:p>
        </p:txBody>
      </p:sp>
      <p:sp>
        <p:nvSpPr>
          <p:cNvPr id="40" name="TextBox 39"/>
          <p:cNvSpPr txBox="1"/>
          <p:nvPr/>
        </p:nvSpPr>
        <p:spPr>
          <a:xfrm>
            <a:off x="8444125" y="5455627"/>
            <a:ext cx="1249699" cy="607859"/>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CARLOS </a:t>
            </a:r>
            <a:br>
              <a:rPr lang="en-US" sz="1000" b="1" dirty="0" smtClean="0">
                <a:solidFill>
                  <a:srgbClr val="093B37"/>
                </a:solidFill>
                <a:latin typeface="Verdana"/>
                <a:ea typeface="ＭＳ Ｐゴシック"/>
              </a:rPr>
            </a:br>
            <a:r>
              <a:rPr lang="en-US" sz="1000" b="1" dirty="0" smtClean="0">
                <a:solidFill>
                  <a:srgbClr val="093B37"/>
                </a:solidFill>
                <a:latin typeface="Verdana"/>
                <a:ea typeface="ＭＳ Ｐゴシック"/>
              </a:rPr>
              <a:t>MOEDAS</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Research, Science </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and Innovation</a:t>
            </a:r>
          </a:p>
        </p:txBody>
      </p:sp>
      <p:sp>
        <p:nvSpPr>
          <p:cNvPr id="41" name="TextBox 40"/>
          <p:cNvSpPr txBox="1"/>
          <p:nvPr/>
        </p:nvSpPr>
        <p:spPr>
          <a:xfrm>
            <a:off x="10670939" y="2487077"/>
            <a:ext cx="1249699" cy="761747"/>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JYRKI</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KATAINEN</a:t>
            </a:r>
          </a:p>
          <a:p>
            <a:pPr defTabSz="913535" fontAlgn="base">
              <a:lnSpc>
                <a:spcPct val="150000"/>
              </a:lnSpc>
              <a:spcBef>
                <a:spcPct val="0"/>
              </a:spcBef>
              <a:spcAft>
                <a:spcPct val="0"/>
              </a:spcAft>
              <a:buClr>
                <a:srgbClr val="3B83C1"/>
              </a:buClr>
            </a:pPr>
            <a:r>
              <a:rPr lang="en-US" sz="700" dirty="0" smtClean="0">
                <a:solidFill>
                  <a:srgbClr val="093B37"/>
                </a:solidFill>
                <a:latin typeface="Verdana"/>
                <a:ea typeface="ＭＳ Ｐゴシック"/>
              </a:rPr>
              <a:t>VICE</a:t>
            </a:r>
            <a:r>
              <a:rPr lang="en-US" sz="700" dirty="0">
                <a:solidFill>
                  <a:srgbClr val="093B37"/>
                </a:solidFill>
                <a:latin typeface="Verdana"/>
                <a:ea typeface="ＭＳ Ｐゴシック"/>
              </a:rPr>
              <a:t>-</a:t>
            </a:r>
            <a:r>
              <a:rPr lang="en-US" sz="700" dirty="0" smtClean="0">
                <a:solidFill>
                  <a:srgbClr val="093B37"/>
                </a:solidFill>
                <a:latin typeface="Verdana"/>
                <a:ea typeface="ＭＳ Ｐゴシック"/>
              </a:rPr>
              <a:t>PRESIDENT</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Jobs, Growth, Investment</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and Competitiveness</a:t>
            </a:r>
            <a:endParaRPr lang="en-US" sz="700" i="1" dirty="0" smtClean="0">
              <a:solidFill>
                <a:srgbClr val="093B37"/>
              </a:solidFill>
              <a:latin typeface="Verdana"/>
              <a:ea typeface="ＭＳ Ｐゴシック"/>
            </a:endParaRPr>
          </a:p>
        </p:txBody>
      </p:sp>
      <p:sp>
        <p:nvSpPr>
          <p:cNvPr id="42" name="TextBox 41"/>
          <p:cNvSpPr txBox="1"/>
          <p:nvPr/>
        </p:nvSpPr>
        <p:spPr>
          <a:xfrm>
            <a:off x="10670939" y="3231538"/>
            <a:ext cx="1249699" cy="537327"/>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a:solidFill>
                  <a:srgbClr val="093B37"/>
                </a:solidFill>
                <a:latin typeface="Verdana"/>
                <a:ea typeface="ＭＳ Ｐゴシック"/>
              </a:rPr>
              <a:t>MIGUEL </a:t>
            </a:r>
            <a:r>
              <a:rPr lang="en-US" sz="1000" b="1" dirty="0" smtClean="0">
                <a:solidFill>
                  <a:srgbClr val="093B37"/>
                </a:solidFill>
                <a:latin typeface="Verdana"/>
                <a:ea typeface="ＭＳ Ｐゴシック"/>
              </a:rPr>
              <a:t>ARIAS</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CAÑETE</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Climate Action and Energy</a:t>
            </a:r>
            <a:endParaRPr lang="en-US" sz="700" i="1" dirty="0" smtClean="0">
              <a:solidFill>
                <a:srgbClr val="093B37"/>
              </a:solidFill>
              <a:latin typeface="Verdana"/>
              <a:ea typeface="ＭＳ Ｐゴシック"/>
            </a:endParaRPr>
          </a:p>
        </p:txBody>
      </p:sp>
      <p:sp>
        <p:nvSpPr>
          <p:cNvPr id="43" name="TextBox 42"/>
          <p:cNvSpPr txBox="1"/>
          <p:nvPr/>
        </p:nvSpPr>
        <p:spPr>
          <a:xfrm>
            <a:off x="10670939" y="3966892"/>
            <a:ext cx="1421047" cy="654025"/>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US" sz="1000" b="1" dirty="0" smtClean="0">
                <a:solidFill>
                  <a:srgbClr val="093B37"/>
                </a:solidFill>
                <a:latin typeface="Verdana"/>
                <a:ea typeface="ＭＳ Ｐゴシック"/>
              </a:rPr>
              <a:t>PIERRE </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MOSCOVICI</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Economic and </a:t>
            </a:r>
            <a:r>
              <a:rPr lang="en-US" sz="700" i="1" dirty="0" smtClean="0">
                <a:solidFill>
                  <a:srgbClr val="093B37"/>
                </a:solidFill>
                <a:latin typeface="Verdana"/>
                <a:ea typeface="ＭＳ Ｐゴシック"/>
              </a:rPr>
              <a:t>Financial</a:t>
            </a:r>
          </a:p>
          <a:p>
            <a:pPr defTabSz="913535" fontAlgn="base">
              <a:spcBef>
                <a:spcPct val="0"/>
              </a:spcBef>
              <a:spcAft>
                <a:spcPct val="0"/>
              </a:spcAft>
              <a:buClr>
                <a:srgbClr val="3B83C1"/>
              </a:buClr>
            </a:pPr>
            <a:r>
              <a:rPr lang="en-US" sz="700" i="1" dirty="0">
                <a:solidFill>
                  <a:srgbClr val="093B37"/>
                </a:solidFill>
                <a:latin typeface="Verdana"/>
                <a:ea typeface="ＭＳ Ｐゴシック"/>
              </a:rPr>
              <a:t>A</a:t>
            </a:r>
            <a:r>
              <a:rPr lang="en-US" sz="700" i="1" dirty="0" smtClean="0">
                <a:solidFill>
                  <a:srgbClr val="093B37"/>
                </a:solidFill>
                <a:latin typeface="Verdana"/>
                <a:ea typeface="ＭＳ Ｐゴシック"/>
              </a:rPr>
              <a:t>ffairs</a:t>
            </a:r>
            <a:r>
              <a:rPr lang="en-US" sz="700" i="1" dirty="0">
                <a:solidFill>
                  <a:srgbClr val="093B37"/>
                </a:solidFill>
                <a:latin typeface="Verdana"/>
                <a:ea typeface="ＭＳ Ｐゴシック"/>
              </a:rPr>
              <a:t>, Taxation and Customs</a:t>
            </a:r>
            <a:endParaRPr lang="en-US" sz="700" i="1" dirty="0" smtClean="0">
              <a:solidFill>
                <a:srgbClr val="093B37"/>
              </a:solidFill>
              <a:latin typeface="Verdana"/>
              <a:ea typeface="ＭＳ Ｐゴシック"/>
            </a:endParaRPr>
          </a:p>
        </p:txBody>
      </p:sp>
      <p:sp>
        <p:nvSpPr>
          <p:cNvPr id="44" name="TextBox 43"/>
          <p:cNvSpPr txBox="1"/>
          <p:nvPr/>
        </p:nvSpPr>
        <p:spPr>
          <a:xfrm>
            <a:off x="10670939" y="4736946"/>
            <a:ext cx="1249699" cy="577081"/>
          </a:xfrm>
          <a:prstGeom prst="rect">
            <a:avLst/>
          </a:prstGeom>
          <a:noFill/>
        </p:spPr>
        <p:txBody>
          <a:bodyPr wrap="square" lIns="0" tIns="0" rIns="0" bIns="0" rtlCol="0">
            <a:spAutoFit/>
          </a:bodyPr>
          <a:lstStyle/>
          <a:p>
            <a:pPr defTabSz="913535" fontAlgn="base">
              <a:spcBef>
                <a:spcPct val="0"/>
              </a:spcBef>
              <a:spcAft>
                <a:spcPct val="0"/>
              </a:spcAft>
              <a:buClr>
                <a:srgbClr val="3B83C1"/>
              </a:buClr>
            </a:pPr>
            <a:r>
              <a:rPr lang="en-US" sz="1000" b="1" dirty="0">
                <a:solidFill>
                  <a:srgbClr val="093B37"/>
                </a:solidFill>
                <a:latin typeface="Verdana"/>
                <a:ea typeface="ＭＳ Ｐゴシック"/>
              </a:rPr>
              <a:t>VĚRA</a:t>
            </a:r>
          </a:p>
          <a:p>
            <a:pPr defTabSz="913535" fontAlgn="base">
              <a:spcBef>
                <a:spcPct val="0"/>
              </a:spcBef>
              <a:spcAft>
                <a:spcPct val="0"/>
              </a:spcAft>
              <a:buClr>
                <a:srgbClr val="3B83C1"/>
              </a:buClr>
            </a:pPr>
            <a:r>
              <a:rPr lang="en-US" sz="1000" b="1" dirty="0" smtClean="0">
                <a:solidFill>
                  <a:srgbClr val="093B37"/>
                </a:solidFill>
                <a:latin typeface="Verdana"/>
                <a:ea typeface="ＭＳ Ｐゴシック"/>
              </a:rPr>
              <a:t>JOUROVÁ</a:t>
            </a:r>
          </a:p>
          <a:p>
            <a:pPr defTabSz="913535" fontAlgn="base">
              <a:lnSpc>
                <a:spcPct val="150000"/>
              </a:lnSpc>
              <a:spcBef>
                <a:spcPct val="0"/>
              </a:spcBef>
              <a:spcAft>
                <a:spcPct val="0"/>
              </a:spcAft>
              <a:buClr>
                <a:srgbClr val="3B83C1"/>
              </a:buClr>
            </a:pPr>
            <a:r>
              <a:rPr lang="en-US" sz="700" i="1" dirty="0">
                <a:solidFill>
                  <a:srgbClr val="093B37"/>
                </a:solidFill>
                <a:latin typeface="Verdana"/>
                <a:ea typeface="ＭＳ Ｐゴシック"/>
              </a:rPr>
              <a:t>Justice, </a:t>
            </a:r>
            <a:r>
              <a:rPr lang="en-US" sz="700" i="1" dirty="0" smtClean="0">
                <a:solidFill>
                  <a:srgbClr val="093B37"/>
                </a:solidFill>
                <a:latin typeface="Verdana"/>
                <a:ea typeface="ＭＳ Ｐゴシック"/>
              </a:rPr>
              <a:t>Consumers</a:t>
            </a:r>
          </a:p>
          <a:p>
            <a:pPr defTabSz="913535" fontAlgn="base">
              <a:spcBef>
                <a:spcPct val="0"/>
              </a:spcBef>
              <a:spcAft>
                <a:spcPct val="0"/>
              </a:spcAft>
              <a:buClr>
                <a:srgbClr val="3B83C1"/>
              </a:buClr>
            </a:pPr>
            <a:r>
              <a:rPr lang="en-US" sz="700" i="1" dirty="0" smtClean="0">
                <a:solidFill>
                  <a:srgbClr val="093B37"/>
                </a:solidFill>
                <a:latin typeface="Verdana"/>
                <a:ea typeface="ＭＳ Ｐゴシック"/>
              </a:rPr>
              <a:t>and </a:t>
            </a:r>
            <a:r>
              <a:rPr lang="en-US" sz="700" i="1" dirty="0">
                <a:solidFill>
                  <a:srgbClr val="093B37"/>
                </a:solidFill>
                <a:latin typeface="Verdana"/>
                <a:ea typeface="ＭＳ Ｐゴシック"/>
              </a:rPr>
              <a:t>Gender Equality</a:t>
            </a:r>
            <a:endParaRPr lang="en-US" sz="700" i="1" dirty="0" smtClean="0">
              <a:solidFill>
                <a:srgbClr val="093B37"/>
              </a:solidFill>
              <a:latin typeface="Verdana"/>
              <a:ea typeface="ＭＳ Ｐゴシック"/>
            </a:endParaRPr>
          </a:p>
        </p:txBody>
      </p:sp>
      <p:sp>
        <p:nvSpPr>
          <p:cNvPr id="45" name="TextBox 44"/>
          <p:cNvSpPr txBox="1"/>
          <p:nvPr/>
        </p:nvSpPr>
        <p:spPr>
          <a:xfrm>
            <a:off x="10670939" y="5461256"/>
            <a:ext cx="1249699" cy="491160"/>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JULIAN </a:t>
            </a:r>
          </a:p>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KING</a:t>
            </a:r>
          </a:p>
          <a:p>
            <a:pPr defTabSz="913535" fontAlgn="base">
              <a:lnSpc>
                <a:spcPct val="150000"/>
              </a:lnSpc>
              <a:spcBef>
                <a:spcPct val="0"/>
              </a:spcBef>
              <a:spcAft>
                <a:spcPct val="0"/>
              </a:spcAft>
              <a:buClr>
                <a:srgbClr val="3B83C1"/>
              </a:buClr>
            </a:pPr>
            <a:r>
              <a:rPr lang="en-US" sz="700" i="1" dirty="0" smtClean="0">
                <a:solidFill>
                  <a:srgbClr val="093B37"/>
                </a:solidFill>
                <a:latin typeface="Verdana"/>
                <a:ea typeface="ＭＳ Ｐゴシック"/>
              </a:rPr>
              <a:t>Security Union</a:t>
            </a:r>
          </a:p>
        </p:txBody>
      </p:sp>
      <p:sp>
        <p:nvSpPr>
          <p:cNvPr id="46" name="TextBox 45"/>
          <p:cNvSpPr txBox="1"/>
          <p:nvPr/>
        </p:nvSpPr>
        <p:spPr>
          <a:xfrm>
            <a:off x="7775993" y="2528310"/>
            <a:ext cx="2346725" cy="735330"/>
          </a:xfrm>
          <a:prstGeom prst="rect">
            <a:avLst/>
          </a:prstGeom>
          <a:noFill/>
        </p:spPr>
        <p:txBody>
          <a:bodyPr wrap="square" lIns="0" tIns="0" rIns="0" bIns="0" rtlCol="0">
            <a:spAutoFit/>
          </a:bodyPr>
          <a:lstStyle/>
          <a:p>
            <a:pPr defTabSz="913535" fontAlgn="base">
              <a:lnSpc>
                <a:spcPct val="110000"/>
              </a:lnSpc>
              <a:spcBef>
                <a:spcPct val="0"/>
              </a:spcBef>
              <a:spcAft>
                <a:spcPct val="0"/>
              </a:spcAft>
              <a:buClr>
                <a:srgbClr val="3B83C1"/>
              </a:buClr>
            </a:pPr>
            <a:r>
              <a:rPr lang="en-US" sz="1000" b="1" dirty="0">
                <a:solidFill>
                  <a:srgbClr val="093B37"/>
                </a:solidFill>
                <a:latin typeface="Verdana"/>
                <a:ea typeface="ＭＳ Ｐゴシック"/>
              </a:rPr>
              <a:t>VALDIS</a:t>
            </a:r>
          </a:p>
          <a:p>
            <a:pPr defTabSz="913535" fontAlgn="base">
              <a:lnSpc>
                <a:spcPct val="110000"/>
              </a:lnSpc>
              <a:spcBef>
                <a:spcPct val="0"/>
              </a:spcBef>
              <a:spcAft>
                <a:spcPct val="0"/>
              </a:spcAft>
              <a:buClr>
                <a:srgbClr val="3B83C1"/>
              </a:buClr>
            </a:pPr>
            <a:r>
              <a:rPr lang="en-US" sz="1000" b="1" dirty="0" smtClean="0">
                <a:solidFill>
                  <a:srgbClr val="093B37"/>
                </a:solidFill>
                <a:latin typeface="Verdana"/>
                <a:ea typeface="ＭＳ Ｐゴシック"/>
              </a:rPr>
              <a:t>DOMBROVSKIS</a:t>
            </a:r>
          </a:p>
          <a:p>
            <a:pPr defTabSz="913535" fontAlgn="base">
              <a:lnSpc>
                <a:spcPct val="150000"/>
              </a:lnSpc>
              <a:spcBef>
                <a:spcPct val="0"/>
              </a:spcBef>
              <a:spcAft>
                <a:spcPct val="0"/>
              </a:spcAft>
              <a:buClr>
                <a:srgbClr val="3B83C1"/>
              </a:buClr>
            </a:pPr>
            <a:r>
              <a:rPr lang="en-US" sz="700" dirty="0">
                <a:solidFill>
                  <a:srgbClr val="093B37"/>
                </a:solidFill>
                <a:latin typeface="Verdana"/>
                <a:ea typeface="ＭＳ Ｐゴシック"/>
              </a:rPr>
              <a:t>VICE-PRESIDENT</a:t>
            </a:r>
          </a:p>
          <a:p>
            <a:pPr defTabSz="913535" fontAlgn="base">
              <a:lnSpc>
                <a:spcPct val="110000"/>
              </a:lnSpc>
              <a:spcBef>
                <a:spcPct val="0"/>
              </a:spcBef>
              <a:spcAft>
                <a:spcPct val="0"/>
              </a:spcAft>
              <a:buClr>
                <a:srgbClr val="3B83C1"/>
              </a:buClr>
            </a:pPr>
            <a:r>
              <a:rPr lang="en-US" sz="700" i="1" dirty="0" smtClean="0">
                <a:solidFill>
                  <a:srgbClr val="093B37"/>
                </a:solidFill>
                <a:latin typeface="Verdana"/>
                <a:ea typeface="ＭＳ Ｐゴシック"/>
              </a:rPr>
              <a:t>Euro </a:t>
            </a:r>
            <a:r>
              <a:rPr lang="en-US" sz="700" i="1" dirty="0">
                <a:solidFill>
                  <a:srgbClr val="093B37"/>
                </a:solidFill>
                <a:latin typeface="Verdana"/>
                <a:ea typeface="ＭＳ Ｐゴシック"/>
              </a:rPr>
              <a:t>and Social </a:t>
            </a:r>
            <a:r>
              <a:rPr lang="en-US" sz="700" i="1" dirty="0" smtClean="0">
                <a:solidFill>
                  <a:srgbClr val="093B37"/>
                </a:solidFill>
                <a:latin typeface="Verdana"/>
                <a:ea typeface="ＭＳ Ｐゴシック"/>
              </a:rPr>
              <a:t>Dialogue Financial </a:t>
            </a:r>
            <a:r>
              <a:rPr lang="en-US" sz="700" i="1" dirty="0">
                <a:solidFill>
                  <a:srgbClr val="093B37"/>
                </a:solidFill>
                <a:latin typeface="Verdana"/>
                <a:ea typeface="ＭＳ Ｐゴシック"/>
              </a:rPr>
              <a:t>Stability,</a:t>
            </a:r>
          </a:p>
          <a:p>
            <a:pPr defTabSz="913535" fontAlgn="base">
              <a:lnSpc>
                <a:spcPct val="110000"/>
              </a:lnSpc>
              <a:spcBef>
                <a:spcPct val="0"/>
              </a:spcBef>
              <a:spcAft>
                <a:spcPct val="0"/>
              </a:spcAft>
              <a:buClr>
                <a:srgbClr val="3B83C1"/>
              </a:buClr>
            </a:pPr>
            <a:r>
              <a:rPr lang="en-US" sz="700" i="1" dirty="0">
                <a:solidFill>
                  <a:srgbClr val="093B37"/>
                </a:solidFill>
                <a:latin typeface="Verdana"/>
                <a:ea typeface="ＭＳ Ｐゴシック"/>
              </a:rPr>
              <a:t>Financial </a:t>
            </a:r>
            <a:r>
              <a:rPr lang="en-US" sz="700" i="1" dirty="0" smtClean="0">
                <a:solidFill>
                  <a:srgbClr val="093B37"/>
                </a:solidFill>
                <a:latin typeface="Verdana"/>
                <a:ea typeface="ＭＳ Ｐゴシック"/>
              </a:rPr>
              <a:t>Services and </a:t>
            </a:r>
            <a:r>
              <a:rPr lang="en-US" sz="700" i="1" dirty="0">
                <a:solidFill>
                  <a:srgbClr val="093B37"/>
                </a:solidFill>
                <a:latin typeface="Verdana"/>
                <a:ea typeface="ＭＳ Ｐゴシック"/>
              </a:rPr>
              <a:t>Capital Markets Union</a:t>
            </a:r>
          </a:p>
        </p:txBody>
      </p:sp>
    </p:spTree>
    <p:extLst>
      <p:ext uri="{BB962C8B-B14F-4D97-AF65-F5344CB8AC3E}">
        <p14:creationId xmlns:p14="http://schemas.microsoft.com/office/powerpoint/2010/main" val="2403801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smtClean="0">
                <a:solidFill>
                  <a:schemeClr val="bg1"/>
                </a:solidFill>
                <a:latin typeface="Verdana"/>
                <a:ea typeface="Arial" charset="0"/>
                <a:cs typeface="Verdana"/>
              </a:rPr>
              <a:t>Permanent Officials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Aft>
                <a:spcPts val="709"/>
              </a:spcAft>
              <a:defRPr/>
            </a:pPr>
            <a:r>
              <a:rPr lang="en-GB" sz="2000" dirty="0">
                <a:solidFill>
                  <a:srgbClr val="0070C0"/>
                </a:solidFill>
                <a:latin typeface="Verdana" panose="020B0604030504040204" pitchFamily="34" charset="0"/>
                <a:ea typeface="Verdana" panose="020B0604030504040204" pitchFamily="34" charset="0"/>
                <a:cs typeface="Verdana" panose="020B0604030504040204" pitchFamily="34" charset="0"/>
              </a:rPr>
              <a:t>Website: </a:t>
            </a:r>
            <a:r>
              <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hlinkClick r:id="rId3"/>
              </a:rPr>
              <a:t>https://</a:t>
            </a:r>
            <a:r>
              <a:rPr lang="en-GB" altLang="en-US" sz="2000" dirty="0" smtClean="0">
                <a:solidFill>
                  <a:srgbClr val="0070C0"/>
                </a:solidFill>
                <a:latin typeface="Verdana" panose="020B0604030504040204" pitchFamily="34" charset="0"/>
                <a:ea typeface="Verdana" panose="020B0604030504040204" pitchFamily="34" charset="0"/>
                <a:cs typeface="Verdana" panose="020B0604030504040204" pitchFamily="34" charset="0"/>
                <a:hlinkClick r:id="rId3"/>
              </a:rPr>
              <a:t>ec.europa.eu/jrc/en/working-with-us/jobs/permanent-positions</a:t>
            </a:r>
            <a:r>
              <a:rPr lang="en-GB" altLang="en-US" sz="2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a:t>
            </a:r>
            <a:endPar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Aft>
                <a:spcPts val="709"/>
              </a:spcAft>
              <a:defRPr/>
            </a:pPr>
            <a:endPar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Administrators (AD): drafting</a:t>
            </a:r>
            <a:b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policies, managing scientific</a:t>
            </a:r>
            <a:b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research programme, etc.</a:t>
            </a:r>
          </a:p>
          <a:p>
            <a:pPr marL="202482" indent="-202482">
              <a:spcAft>
                <a:spcPts val="709"/>
              </a:spcAft>
              <a:buFont typeface="Arial" panose="020B0604020202020204" pitchFamily="34" charset="0"/>
              <a:buChar char="•"/>
              <a:defRPr/>
            </a:pPr>
            <a:endPar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709"/>
              </a:spcAft>
              <a:buFont typeface="Arial" panose="020B0604020202020204" pitchFamily="34" charset="0"/>
              <a:buChar cha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Assistants (AST): executive and</a:t>
            </a:r>
            <a:b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technical role in e.g. administrative,</a:t>
            </a:r>
            <a:b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financial, research implementation </a:t>
            </a:r>
          </a:p>
          <a:p>
            <a:pPr marL="404965" indent="-404965">
              <a:spcAft>
                <a:spcPts val="709"/>
              </a:spcAft>
              <a:buFont typeface="Arial" panose="020B0604020202020204" pitchFamily="34" charset="0"/>
              <a:buChar cha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Assistants/Secretary Clerk (AST/SC)</a:t>
            </a:r>
          </a:p>
          <a:p>
            <a:pPr marL="404965" indent="-404965">
              <a:spcAft>
                <a:spcPts val="709"/>
              </a:spcAft>
              <a:buFont typeface="Arial" panose="020B0604020202020204" pitchFamily="34" charset="0"/>
              <a:buChar char="•"/>
              <a:defRPr/>
            </a:pPr>
            <a:endParaRPr lang="en-GB"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Aft>
                <a:spcPts val="709"/>
              </a:spcAft>
              <a:defRPr/>
            </a:pPr>
            <a:r>
              <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rPr>
              <a:t>Selection  organised through open competitions by the European Personnel Selection Office (EPSO) </a:t>
            </a:r>
            <a:r>
              <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hlinkClick r:id="rId4"/>
              </a:rPr>
              <a:t>http://</a:t>
            </a:r>
            <a:r>
              <a:rPr lang="en-GB" altLang="en-US" sz="2000" dirty="0" smtClean="0">
                <a:solidFill>
                  <a:srgbClr val="0070C0"/>
                </a:solidFill>
                <a:latin typeface="Verdana" panose="020B0604030504040204" pitchFamily="34" charset="0"/>
                <a:ea typeface="Verdana" panose="020B0604030504040204" pitchFamily="34" charset="0"/>
                <a:cs typeface="Verdana" panose="020B0604030504040204" pitchFamily="34" charset="0"/>
                <a:hlinkClick r:id="rId4"/>
              </a:rPr>
              <a:t>europa.eu/epso/index_en.htm</a:t>
            </a:r>
            <a:r>
              <a:rPr lang="en-GB" altLang="en-US" sz="20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a:t>
            </a:r>
            <a:endParaRPr lang="en-GB" altLang="en-US"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787" y="2693076"/>
            <a:ext cx="4327207" cy="247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57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smtClean="0">
                <a:solidFill>
                  <a:schemeClr val="bg1"/>
                </a:solidFill>
                <a:latin typeface="Verdana"/>
                <a:ea typeface="Arial" charset="0"/>
                <a:cs typeface="Verdana"/>
              </a:rPr>
              <a:t>Temporary Posts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spcAft>
                <a:spcPts val="1417"/>
              </a:spcAft>
              <a:buFont typeface="Arial" panose="020B0604020202020204" pitchFamily="34" charset="0"/>
              <a:buChar cha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Contract staff members</a:t>
            </a:r>
          </a:p>
          <a:p>
            <a:pPr marL="404965" indent="-404965">
              <a:spcAft>
                <a:spcPts val="1417"/>
              </a:spcAft>
              <a:buFont typeface="Arial" panose="020B0604020202020204" pitchFamily="34" charset="0"/>
              <a:buChar char="•"/>
              <a:defRPr/>
            </a:pPr>
            <a:r>
              <a:rPr lang="en-US" sz="2400" dirty="0" err="1">
                <a:solidFill>
                  <a:srgbClr val="0070C0"/>
                </a:solidFill>
                <a:latin typeface="Verdana" panose="020B0604030504040204" pitchFamily="34" charset="0"/>
                <a:ea typeface="Verdana" panose="020B0604030504040204" pitchFamily="34" charset="0"/>
                <a:cs typeface="Verdana" panose="020B0604030504040204" pitchFamily="34" charset="0"/>
              </a:rPr>
              <a:t>Grantholders</a:t>
            </a:r>
            <a:endPar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1417"/>
              </a:spcAft>
              <a:buFont typeface="Arial" panose="020B0604020202020204" pitchFamily="34" charset="0"/>
              <a:buChar cha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Marie Skłodowska-Curie</a:t>
            </a:r>
            <a:b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br>
            <a:r>
              <a:rPr lang="en-GB" sz="2400" dirty="0" err="1">
                <a:solidFill>
                  <a:srgbClr val="0070C0"/>
                </a:solidFill>
                <a:latin typeface="Verdana" panose="020B0604030504040204" pitchFamily="34" charset="0"/>
                <a:ea typeface="Verdana" panose="020B0604030504040204" pitchFamily="34" charset="0"/>
                <a:cs typeface="Verdana" panose="020B0604030504040204" pitchFamily="34" charset="0"/>
              </a:rPr>
              <a:t>Grantholders</a:t>
            </a:r>
            <a:endPar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spcAft>
                <a:spcPts val="1417"/>
              </a:spcAft>
              <a:buFont typeface="Arial" panose="020B0604020202020204" pitchFamily="34" charset="0"/>
              <a:buChar char="•"/>
              <a:defRPr/>
            </a:pPr>
            <a:r>
              <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Temporary Agents</a:t>
            </a:r>
          </a:p>
          <a:p>
            <a:pPr marL="404965" indent="-404965">
              <a:spcAft>
                <a:spcPts val="1417"/>
              </a:spcAft>
              <a:buFont typeface="Arial" panose="020B0604020202020204" pitchFamily="34" charset="0"/>
              <a:buChar char="•"/>
              <a:defRPr/>
            </a:pPr>
            <a:r>
              <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Seconded National Experts</a:t>
            </a:r>
          </a:p>
          <a:p>
            <a:pPr marL="404965" indent="-404965">
              <a:spcAft>
                <a:spcPts val="1417"/>
              </a:spcAft>
              <a:buFont typeface="Arial" panose="020B0604020202020204" pitchFamily="34" charset="0"/>
              <a:buChar char="•"/>
              <a:defRPr/>
            </a:pPr>
            <a:r>
              <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Trainees</a:t>
            </a:r>
          </a:p>
          <a:p>
            <a:pPr marL="404965" indent="-404965">
              <a:spcAft>
                <a:spcPts val="1417"/>
              </a:spcAft>
              <a:buFont typeface="Arial" panose="020B0604020202020204" pitchFamily="34" charset="0"/>
              <a:buChar char="•"/>
              <a:defRPr/>
            </a:pPr>
            <a:r>
              <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Unpaid Visiting Scientists</a:t>
            </a:r>
          </a:p>
          <a:p>
            <a:pPr marL="404965" indent="-404965">
              <a:spcAft>
                <a:spcPts val="1417"/>
              </a:spcAft>
              <a:buFont typeface="Arial" panose="020B0604020202020204" pitchFamily="34" charset="0"/>
              <a:buChar char="•"/>
              <a:defRPr/>
            </a:pPr>
            <a:r>
              <a:rPr 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Invited Persons</a:t>
            </a:r>
          </a:p>
          <a:p>
            <a:pPr>
              <a:lnSpc>
                <a:spcPct val="150000"/>
              </a:lnSpc>
              <a:spcBef>
                <a:spcPct val="20000"/>
              </a:spcBef>
              <a:spcAft>
                <a:spcPct val="0"/>
              </a:spcAft>
              <a:buClr>
                <a:srgbClr val="FFFFFF"/>
              </a:buClr>
              <a:defRPr/>
            </a:pPr>
            <a:r>
              <a:rPr lang="en-GB" sz="2400" dirty="0">
                <a:solidFill>
                  <a:srgbClr val="0070C0"/>
                </a:solidFill>
                <a:latin typeface="Verdana" panose="020B0604030504040204" pitchFamily="34" charset="0"/>
                <a:ea typeface="Verdana" panose="020B0604030504040204" pitchFamily="34" charset="0"/>
                <a:cs typeface="Verdana" panose="020B0604030504040204" pitchFamily="34" charset="0"/>
              </a:rPr>
              <a:t>Website: </a:t>
            </a:r>
            <a:r>
              <a:rPr lang="en-GB" sz="2400" dirty="0">
                <a:solidFill>
                  <a:srgbClr val="00B050"/>
                </a:solidFill>
                <a:latin typeface="Verdana" panose="020B0604030504040204" pitchFamily="34" charset="0"/>
                <a:ea typeface="Verdana" panose="020B0604030504040204" pitchFamily="34" charset="0"/>
                <a:cs typeface="Verdana" panose="020B0604030504040204" pitchFamily="34" charset="0"/>
              </a:rPr>
              <a:t>https://ec.europa.eu/jrc/en/working-with-us/jobs/temporary-positions </a:t>
            </a:r>
            <a:endParaRPr lang="en-GB" sz="24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432000" lvl="2"/>
            <a:endParaRPr lang="en-GB" sz="2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2108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smtClean="0">
                <a:solidFill>
                  <a:schemeClr val="bg1"/>
                </a:solidFill>
                <a:latin typeface="Verdana"/>
                <a:ea typeface="Arial" charset="0"/>
                <a:cs typeface="Verdana"/>
              </a:rPr>
              <a:t>Contract Staff Members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a:spcBef>
                <a:spcPts val="0"/>
              </a:spcBef>
              <a:buClr>
                <a:srgbClr val="000099"/>
              </a:buClr>
              <a:buFont typeface="Arial" panose="020B0604020202020204" pitchFamily="34" charset="0"/>
              <a:buChar char="•"/>
              <a:tabLst>
                <a:tab pos="427463" algn="l"/>
              </a:tabLst>
              <a:defRPr/>
            </a:pPr>
            <a:r>
              <a:rPr lang="en-GB" sz="2800" dirty="0">
                <a:solidFill>
                  <a:srgbClr val="0070C0"/>
                </a:solidFill>
                <a:latin typeface="Verdana" panose="020B0604030504040204" pitchFamily="34" charset="0"/>
                <a:ea typeface="Verdana" panose="020B0604030504040204" pitchFamily="34" charset="0"/>
                <a:cs typeface="Verdana" panose="020B0604030504040204" pitchFamily="34" charset="0"/>
              </a:rPr>
              <a:t>Four Function Groups:</a:t>
            </a:r>
          </a:p>
          <a:p>
            <a:pPr marL="764934" lvl="1">
              <a:buClr>
                <a:srgbClr val="000099"/>
              </a:buClr>
              <a:buFont typeface="Arial" panose="020B0604020202020204" pitchFamily="34" charset="0"/>
              <a:buChar char="–"/>
              <a:tabLst>
                <a:tab pos="1698603" algn="l"/>
              </a:tabLst>
              <a:defRPr/>
            </a:pPr>
            <a:r>
              <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FG I: Manual and administrative</a:t>
            </a:r>
          </a:p>
          <a:p>
            <a:pPr marL="427463" lvl="1">
              <a:buClr>
                <a:srgbClr val="000099"/>
              </a:buClr>
              <a:tabLst>
                <a:tab pos="1698603" algn="l"/>
              </a:tabLst>
              <a:defRPr/>
            </a:pPr>
            <a:r>
              <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			support tasks</a:t>
            </a:r>
            <a:endPar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764934" lvl="1">
              <a:buClr>
                <a:srgbClr val="000099"/>
              </a:buClr>
              <a:buFont typeface="Arial" panose="020B0604020202020204" pitchFamily="34" charset="0"/>
              <a:buChar char="–"/>
              <a:tabLst>
                <a:tab pos="1698603" algn="l"/>
              </a:tabLst>
              <a:defRPr/>
            </a:pPr>
            <a:r>
              <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FG II: Clerical secretarial tasks</a:t>
            </a:r>
          </a:p>
          <a:p>
            <a:pPr marL="764934" lvl="1">
              <a:buClr>
                <a:srgbClr val="000099"/>
              </a:buClr>
              <a:buFont typeface="Arial" panose="020B0604020202020204" pitchFamily="34" charset="0"/>
              <a:buChar char="–"/>
              <a:tabLst>
                <a:tab pos="1698603" algn="l"/>
              </a:tabLst>
              <a:defRPr/>
            </a:pPr>
            <a:r>
              <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FG III: Executive tasks</a:t>
            </a:r>
          </a:p>
          <a:p>
            <a:pPr marL="764934" lvl="1">
              <a:buClr>
                <a:srgbClr val="000099"/>
              </a:buClr>
              <a:buFont typeface="Arial" panose="020B0604020202020204" pitchFamily="34" charset="0"/>
              <a:buChar char="–"/>
              <a:tabLst>
                <a:tab pos="1698603" algn="l"/>
              </a:tabLst>
              <a:defRPr/>
            </a:pPr>
            <a:r>
              <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FG IV: Administrative, advisory or other scientific/technical tasks</a:t>
            </a:r>
          </a:p>
          <a:p>
            <a:pPr marL="764934" lvl="1">
              <a:buClr>
                <a:srgbClr val="000099"/>
              </a:buClr>
              <a:buFont typeface="Arial" panose="020B0604020202020204" pitchFamily="34" charset="0"/>
              <a:buChar char="•"/>
              <a:tabLst>
                <a:tab pos="1698603" algn="l"/>
              </a:tabLst>
              <a:defRPr/>
            </a:pPr>
            <a:endPar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Bef>
                <a:spcPts val="0"/>
              </a:spcBef>
              <a:buClr>
                <a:srgbClr val="000099"/>
              </a:buClr>
              <a:buFont typeface="Arial" panose="020B0604020202020204" pitchFamily="34" charset="0"/>
              <a:buChar char="•"/>
              <a:tabLst>
                <a:tab pos="427463" algn="l"/>
              </a:tabLst>
              <a:defRPr/>
            </a:pPr>
            <a:r>
              <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rPr>
              <a:t>For FGII-IV contracts up to the maximum of 6 years</a:t>
            </a:r>
          </a:p>
          <a:p>
            <a:pPr>
              <a:spcBef>
                <a:spcPts val="0"/>
              </a:spcBef>
              <a:buClr>
                <a:srgbClr val="000099"/>
              </a:buClr>
              <a:buFont typeface="Arial" panose="020B0604020202020204" pitchFamily="34" charset="0"/>
              <a:buChar char="•"/>
              <a:tabLst>
                <a:tab pos="427463" algn="l"/>
              </a:tabLst>
              <a:defRPr/>
            </a:pPr>
            <a:endPar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Bef>
                <a:spcPts val="0"/>
              </a:spcBef>
              <a:buClr>
                <a:srgbClr val="000099"/>
              </a:buClr>
              <a:buFont typeface="Arial" panose="020B0604020202020204" pitchFamily="34" charset="0"/>
              <a:buChar char="•"/>
              <a:tabLst>
                <a:tab pos="427463" algn="l"/>
              </a:tabLst>
              <a:defRPr/>
            </a:pPr>
            <a:r>
              <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rPr>
              <a:t>For FG I an indeterminate contract can be offered</a:t>
            </a:r>
          </a:p>
          <a:p>
            <a:pPr>
              <a:spcBef>
                <a:spcPts val="0"/>
              </a:spcBef>
              <a:buClr>
                <a:srgbClr val="000099"/>
              </a:buClr>
              <a:buFont typeface="Arial" panose="020B0604020202020204" pitchFamily="34" charset="0"/>
              <a:buChar char="•"/>
              <a:tabLst>
                <a:tab pos="427463" algn="l"/>
              </a:tabLst>
              <a:defRPr/>
            </a:pPr>
            <a:endParaRPr lang="en-US" sz="21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spcBef>
                <a:spcPts val="0"/>
              </a:spcBef>
              <a:buClr>
                <a:srgbClr val="000099"/>
              </a:buClr>
              <a:buFont typeface="Arial" panose="020B0604020202020204" pitchFamily="34" charset="0"/>
              <a:buChar char="•"/>
              <a:tabLst>
                <a:tab pos="427463" algn="l"/>
              </a:tabLst>
              <a:defRPr/>
            </a:pPr>
            <a:r>
              <a:rPr lang="en-GB" altLang="en-US" sz="2100" dirty="0">
                <a:solidFill>
                  <a:srgbClr val="0070C0"/>
                </a:solidFill>
                <a:latin typeface="Verdana" panose="020B0604030504040204" pitchFamily="34" charset="0"/>
                <a:ea typeface="Verdana" panose="020B0604030504040204" pitchFamily="34" charset="0"/>
                <a:cs typeface="Verdana" panose="020B0604030504040204" pitchFamily="34" charset="0"/>
              </a:rPr>
              <a:t>Selection through open calls organized by EPSO or through dedicated calls for expression of interest (e.g. </a:t>
            </a:r>
            <a:r>
              <a:rPr lang="en-GB" sz="2100" dirty="0">
                <a:solidFill>
                  <a:srgbClr val="00B050"/>
                </a:solidFill>
                <a:latin typeface="Verdana" panose="020B0604030504040204" pitchFamily="34" charset="0"/>
                <a:ea typeface="Verdana" panose="020B0604030504040204" pitchFamily="34" charset="0"/>
                <a:cs typeface="Verdana" panose="020B0604030504040204" pitchFamily="34" charset="0"/>
              </a:rPr>
              <a:t>http://ec.europa.eu/civil_service/job/index_en.htm</a:t>
            </a:r>
            <a:r>
              <a:rPr lang="en-GB" sz="2100" dirty="0">
                <a:solidFill>
                  <a:srgbClr val="000099"/>
                </a:solidFill>
                <a:latin typeface="Verdana" panose="020B0604030504040204" pitchFamily="34" charset="0"/>
                <a:ea typeface="Verdana" panose="020B0604030504040204" pitchFamily="34" charset="0"/>
                <a:cs typeface="Verdana" panose="020B0604030504040204" pitchFamily="34" charset="0"/>
              </a:rPr>
              <a:t>)</a:t>
            </a:r>
          </a:p>
          <a:p>
            <a:pPr>
              <a:spcBef>
                <a:spcPts val="0"/>
              </a:spcBef>
              <a:buClr>
                <a:srgbClr val="000099"/>
              </a:buClr>
              <a:buFont typeface="Arial" panose="020B0604020202020204" pitchFamily="34" charset="0"/>
              <a:buChar char="•"/>
              <a:tabLst>
                <a:tab pos="427463" algn="l"/>
              </a:tabLst>
              <a:defRPr/>
            </a:pPr>
            <a:endParaRPr lang="en-US" sz="240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a:spcBef>
                <a:spcPts val="0"/>
              </a:spcBef>
              <a:buClr>
                <a:srgbClr val="000099"/>
              </a:buClr>
              <a:buFont typeface="Arial" panose="020B0604020202020204" pitchFamily="34" charset="0"/>
              <a:buChar char="•"/>
              <a:defRPr/>
            </a:pPr>
            <a:r>
              <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rPr>
              <a:t>A new call for researchers in FG IV </a:t>
            </a:r>
            <a:r>
              <a:rPr lang="en-GB" sz="21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is regularly launched </a:t>
            </a:r>
            <a:r>
              <a:rPr lang="en-GB" sz="2100" dirty="0">
                <a:solidFill>
                  <a:srgbClr val="0070C0"/>
                </a:solidFill>
                <a:latin typeface="Verdana" panose="020B0604030504040204" pitchFamily="34" charset="0"/>
                <a:ea typeface="Verdana" panose="020B0604030504040204" pitchFamily="34" charset="0"/>
                <a:cs typeface="Verdana" panose="020B0604030504040204" pitchFamily="34" charset="0"/>
              </a:rPr>
              <a:t>by the JRC: </a:t>
            </a:r>
          </a:p>
          <a:p>
            <a:pPr marL="419964">
              <a:defRPr/>
            </a:pPr>
            <a:r>
              <a:rPr lang="en-GB" sz="2100" dirty="0">
                <a:solidFill>
                  <a:srgbClr val="00B050"/>
                </a:solidFill>
                <a:latin typeface="Verdana" panose="020B0604030504040204" pitchFamily="34" charset="0"/>
                <a:ea typeface="Verdana" panose="020B0604030504040204" pitchFamily="34" charset="0"/>
                <a:cs typeface="Verdana" panose="020B0604030504040204" pitchFamily="34" charset="0"/>
              </a:rPr>
              <a:t>https://ec.europa.eu/jrc/en/working-with-us/jobs/vacancies/function-group-IV-researchers </a:t>
            </a:r>
          </a:p>
          <a:p>
            <a:pPr marL="432000" lvl="2"/>
            <a:endParaRPr lang="en-GB" sz="3600" dirty="0">
              <a:solidFill>
                <a:schemeClr val="bg1"/>
              </a:solidFill>
              <a:latin typeface="Verdana"/>
              <a:ea typeface="Arial" charset="0"/>
              <a:cs typeface="Verdana"/>
            </a:endParaRP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t="36403"/>
          <a:stretch>
            <a:fillRect/>
          </a:stretch>
        </p:blipFill>
        <p:spPr bwMode="auto">
          <a:xfrm>
            <a:off x="6499898" y="1733859"/>
            <a:ext cx="5766918" cy="129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3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Trainings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buClr>
                <a:srgbClr val="000000"/>
              </a:buClr>
              <a:buFont typeface="Arial" panose="020B0604020202020204" pitchFamily="34" charset="0"/>
              <a:buChar char="•"/>
              <a:defRPr/>
            </a:pPr>
            <a:r>
              <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The </a:t>
            </a:r>
            <a:r>
              <a:rPr lang="en-GB" alt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JRC offers a number of regular courses that take place at its laboratories and facilities across the EU</a:t>
            </a:r>
          </a:p>
          <a:p>
            <a:pPr>
              <a:buClr>
                <a:srgbClr val="000000"/>
              </a:buClr>
              <a:defRPr/>
            </a:pPr>
            <a:endParaRPr lang="en-GB" altLang="en-US" sz="240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04965" indent="-404965">
              <a:buClr>
                <a:srgbClr val="000000"/>
              </a:buClr>
              <a:buFont typeface="Arial" panose="020B0604020202020204" pitchFamily="34" charset="0"/>
              <a:buChar char="•"/>
              <a:defRPr/>
            </a:pPr>
            <a:r>
              <a:rPr lang="en-GB" alt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For more information on specific education opportunities, including all the necessary details and contact information, please see our dedicated page on training programmes:</a:t>
            </a:r>
          </a:p>
          <a:p>
            <a:pPr>
              <a:buClr>
                <a:srgbClr val="000000"/>
              </a:buClr>
              <a:defRPr/>
            </a:pPr>
            <a:r>
              <a:rPr lang="en-GB" altLang="en-US" sz="2400" dirty="0">
                <a:solidFill>
                  <a:srgbClr val="03A138"/>
                </a:solidFill>
                <a:latin typeface="Verdana" panose="020B0604030504040204" pitchFamily="34" charset="0"/>
                <a:ea typeface="Verdana" panose="020B0604030504040204" pitchFamily="34" charset="0"/>
                <a:cs typeface="Verdana" panose="020B0604030504040204" pitchFamily="34" charset="0"/>
              </a:rPr>
              <a:t>	</a:t>
            </a:r>
          </a:p>
          <a:p>
            <a:pPr>
              <a:buClr>
                <a:srgbClr val="000000"/>
              </a:buClr>
              <a:defRPr/>
            </a:pPr>
            <a:r>
              <a:rPr lang="en-GB" altLang="en-US" sz="2400" dirty="0">
                <a:solidFill>
                  <a:srgbClr val="03A138"/>
                </a:solidFill>
                <a:latin typeface="Verdana" panose="020B0604030504040204" pitchFamily="34" charset="0"/>
                <a:ea typeface="Verdana" panose="020B0604030504040204" pitchFamily="34" charset="0"/>
                <a:cs typeface="Verdana" panose="020B0604030504040204" pitchFamily="34" charset="0"/>
              </a:rPr>
              <a:t>	https://ec.europa.eu/jrc/en/training-programmes</a:t>
            </a:r>
          </a:p>
          <a:p>
            <a:pPr>
              <a:buClr>
                <a:srgbClr val="000000"/>
              </a:buClr>
              <a:defRPr/>
            </a:pPr>
            <a:endParaRPr lang="en-GB" altLang="en-US" sz="2400" dirty="0">
              <a:latin typeface="Verdana" panose="020B0604030504040204" pitchFamily="34" charset="0"/>
              <a:ea typeface="Verdana" panose="020B0604030504040204" pitchFamily="34" charset="0"/>
              <a:cs typeface="Verdana" panose="020B0604030504040204" pitchFamily="34" charset="0"/>
            </a:endParaRPr>
          </a:p>
          <a:p>
            <a:pPr marL="404965" indent="-404965">
              <a:buClr>
                <a:srgbClr val="000000"/>
              </a:buClr>
              <a:buFont typeface="Arial" panose="020B0604020202020204" pitchFamily="34" charset="0"/>
              <a:buChar char="•"/>
              <a:defRPr/>
            </a:pPr>
            <a:r>
              <a:rPr lang="en-GB" altLang="en-US" sz="2400" dirty="0">
                <a:solidFill>
                  <a:srgbClr val="0070C0"/>
                </a:solidFill>
                <a:latin typeface="Verdana" panose="020B0604030504040204" pitchFamily="34" charset="0"/>
                <a:ea typeface="Verdana" panose="020B0604030504040204" pitchFamily="34" charset="0"/>
                <a:cs typeface="Verdana" panose="020B0604030504040204" pitchFamily="34" charset="0"/>
              </a:rPr>
              <a:t>List of upcoming training events:</a:t>
            </a:r>
          </a:p>
          <a:p>
            <a:pPr>
              <a:buClr>
                <a:srgbClr val="000000"/>
              </a:buClr>
              <a:defRPr/>
            </a:pPr>
            <a:r>
              <a:rPr lang="en-GB" altLang="en-US" sz="2400" dirty="0">
                <a:solidFill>
                  <a:srgbClr val="03A138"/>
                </a:solidFill>
                <a:latin typeface="Verdana" panose="020B0604030504040204" pitchFamily="34" charset="0"/>
                <a:ea typeface="Verdana" panose="020B0604030504040204" pitchFamily="34" charset="0"/>
                <a:cs typeface="Verdana" panose="020B0604030504040204" pitchFamily="34" charset="0"/>
              </a:rPr>
              <a:t>	</a:t>
            </a:r>
          </a:p>
          <a:p>
            <a:pPr>
              <a:buClr>
                <a:srgbClr val="000000"/>
              </a:buClr>
              <a:defRPr/>
            </a:pPr>
            <a:r>
              <a:rPr lang="en-GB" altLang="en-US" sz="2400" dirty="0">
                <a:solidFill>
                  <a:srgbClr val="03A138"/>
                </a:solidFill>
                <a:latin typeface="Verdana" panose="020B0604030504040204" pitchFamily="34" charset="0"/>
                <a:ea typeface="Verdana" panose="020B0604030504040204" pitchFamily="34" charset="0"/>
                <a:cs typeface="Verdana" panose="020B0604030504040204" pitchFamily="34" charset="0"/>
              </a:rPr>
              <a:t>	https://ec.europa.eu/jrc/en/training-events-list</a:t>
            </a: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46042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err="1" smtClean="0">
                <a:solidFill>
                  <a:schemeClr val="bg1"/>
                </a:solidFill>
                <a:latin typeface="Verdana"/>
                <a:ea typeface="Arial" charset="0"/>
                <a:cs typeface="Verdana"/>
              </a:rPr>
              <a:t>Grantholders</a:t>
            </a:r>
            <a:endParaRPr lang="en-GB" sz="3600" dirty="0" smtClean="0">
              <a:solidFill>
                <a:schemeClr val="bg1"/>
              </a:solidFill>
              <a:latin typeface="Verdana"/>
              <a:ea typeface="Arial" charset="0"/>
              <a:cs typeface="Verdana"/>
            </a:endParaRPr>
          </a:p>
          <a:p>
            <a:pPr>
              <a:buClr>
                <a:srgbClr val="000000"/>
              </a:buCl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endParaRPr lang="en-GB" sz="800" u="sng" kern="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400" u="sng"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Ph.D</a:t>
            </a:r>
            <a:r>
              <a:rPr lang="en-GB" sz="2400" u="sng" kern="0" dirty="0">
                <a:solidFill>
                  <a:srgbClr val="0070C0"/>
                </a:solidFill>
                <a:latin typeface="Verdana" panose="020B0604030504040204" pitchFamily="34" charset="0"/>
                <a:ea typeface="Verdana" panose="020B0604030504040204" pitchFamily="34" charset="0"/>
                <a:cs typeface="Verdana" panose="020B0604030504040204" pitchFamily="34" charset="0"/>
              </a:rPr>
              <a:t>. students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and </a:t>
            </a:r>
            <a:r>
              <a:rPr lang="en-GB" sz="2400" u="sng" kern="0" dirty="0">
                <a:solidFill>
                  <a:srgbClr val="0070C0"/>
                </a:solidFill>
                <a:latin typeface="Verdana" panose="020B0604030504040204" pitchFamily="34" charset="0"/>
                <a:ea typeface="Verdana" panose="020B0604030504040204" pitchFamily="34" charset="0"/>
                <a:cs typeface="Verdana" panose="020B0604030504040204" pitchFamily="34" charset="0"/>
              </a:rPr>
              <a:t>experienced scientists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(i.e. at least </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10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years of experience at post-doc level</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a:t>
            </a:r>
          </a:p>
          <a:p>
            <a:pPr>
              <a:lnSpc>
                <a:spcPct val="100000"/>
              </a:lnSpc>
              <a:buClr>
                <a:srgbClr val="000099"/>
              </a:buClr>
              <a:buSzTx/>
              <a:defRPr/>
            </a:pPr>
            <a:endPar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Pilot on Collaborative Doctoral Partnerships</a:t>
            </a:r>
            <a:endPar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endParaRPr lang="en-US" sz="24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Can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be of any nationality (a derogation from the </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DG must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be granted for recruitment of Third Country Nationals)</a:t>
            </a:r>
          </a:p>
          <a:p>
            <a:pPr>
              <a:buClr>
                <a:srgbClr val="000099"/>
              </a:buClr>
              <a:defRPr/>
            </a:pP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 </a:t>
            </a:r>
          </a:p>
          <a:p>
            <a:pPr>
              <a:lnSpc>
                <a:spcPct val="100000"/>
              </a:lnSpc>
              <a:buClr>
                <a:srgbClr val="000099"/>
              </a:buClr>
              <a:buSzTx/>
              <a:buFont typeface="Arial" panose="020B0604020202020204" pitchFamily="34" charset="0"/>
              <a:buChar cha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Contracts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under the national employment law of </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the site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where the JRC Institute is based:</a:t>
            </a:r>
          </a:p>
          <a:p>
            <a:pPr lvl="1">
              <a:lnSpc>
                <a:spcPct val="100000"/>
              </a:lnSpc>
              <a:buClr>
                <a:srgbClr val="000099"/>
              </a:buClr>
              <a:buSzTx/>
              <a:buFont typeface="Arial" panose="020B0604020202020204" pitchFamily="34" charset="0"/>
              <a:buChar char="–"/>
              <a:defRPr/>
            </a:pP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For Ph.D. students contracts from 12 to 36 months</a:t>
            </a:r>
          </a:p>
          <a:p>
            <a:pPr lvl="1">
              <a:lnSpc>
                <a:spcPct val="100000"/>
              </a:lnSpc>
              <a:buClr>
                <a:srgbClr val="000099"/>
              </a:buClr>
              <a:buSzTx/>
              <a:buFont typeface="Arial" panose="020B0604020202020204" pitchFamily="34" charset="0"/>
              <a:buChar char="–"/>
              <a:defRPr/>
            </a:pPr>
            <a:r>
              <a:rPr lang="en-US"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For experienced scientists contracts from 3 to 24 </a:t>
            </a:r>
            <a:r>
              <a:rPr lang="en-US"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months</a:t>
            </a:r>
          </a:p>
          <a:p>
            <a:pPr lvl="1">
              <a:lnSpc>
                <a:spcPct val="100000"/>
              </a:lnSpc>
              <a:buClr>
                <a:srgbClr val="000099"/>
              </a:buClr>
              <a:buSzTx/>
              <a:defRPr/>
            </a:pPr>
            <a:endParaRPr lang="en-US" altLang="en-US" sz="24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lvl="1">
              <a:lnSpc>
                <a:spcPct val="100000"/>
              </a:lnSpc>
              <a:buClr>
                <a:srgbClr val="000099"/>
              </a:buClr>
              <a:buSzTx/>
              <a:defRPr/>
            </a:pPr>
            <a:r>
              <a:rPr lang="en-GB" altLang="en-US" sz="2000" kern="0" dirty="0" err="1" smtClean="0">
                <a:solidFill>
                  <a:srgbClr val="0070C0"/>
                </a:solidFill>
                <a:latin typeface="Verdana" panose="020B0604030504040204" pitchFamily="34" charset="0"/>
                <a:ea typeface="Verdana" panose="020B0604030504040204" pitchFamily="34" charset="0"/>
                <a:cs typeface="Verdana" panose="020B0604030504040204" pitchFamily="34" charset="0"/>
              </a:rPr>
              <a:t>Grantholders</a:t>
            </a:r>
            <a:r>
              <a:rPr lang="en-GB" altLang="en-US"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GB" altLang="en-US"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are recruited through open calls published on the JRC’s External Staff Recruitment Application (ESRA) </a:t>
            </a:r>
            <a:r>
              <a:rPr lang="en-GB" altLang="en-US" sz="2000" kern="0" dirty="0">
                <a:solidFill>
                  <a:srgbClr val="00B050"/>
                </a:solidFill>
                <a:latin typeface="Verdana" panose="020B0604030504040204" pitchFamily="34" charset="0"/>
                <a:ea typeface="Verdana" panose="020B0604030504040204" pitchFamily="34" charset="0"/>
                <a:cs typeface="Verdana" panose="020B0604030504040204" pitchFamily="34" charset="0"/>
              </a:rPr>
              <a:t>http://recruitment.jrc.ec.europa.eu </a:t>
            </a:r>
          </a:p>
          <a:p>
            <a:pPr marL="432000" lvl="2"/>
            <a:endParaRPr lang="en-GB" sz="3600" dirty="0">
              <a:solidFill>
                <a:schemeClr val="bg1"/>
              </a:solidFill>
              <a:latin typeface="Verdana"/>
              <a:ea typeface="Arial" charset="0"/>
              <a:cs typeface="Verdana"/>
            </a:endParaRPr>
          </a:p>
        </p:txBody>
      </p:sp>
    </p:spTree>
    <p:extLst>
      <p:ext uri="{BB962C8B-B14F-4D97-AF65-F5344CB8AC3E}">
        <p14:creationId xmlns:p14="http://schemas.microsoft.com/office/powerpoint/2010/main" val="381053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a:lnSpc>
                <a:spcPct val="100000"/>
              </a:lnSpc>
              <a:spcBef>
                <a:spcPct val="20000"/>
              </a:spcBef>
              <a:spcAft>
                <a:spcPct val="0"/>
              </a:spcAft>
              <a:buClr>
                <a:srgbClr val="FFFFFF"/>
              </a:buClr>
            </a:pPr>
            <a:r>
              <a:rPr lang="en-US" sz="3600" dirty="0" smtClean="0">
                <a:solidFill>
                  <a:schemeClr val="bg1"/>
                </a:solidFill>
                <a:latin typeface="Verdana"/>
                <a:ea typeface="Arial" charset="0"/>
                <a:cs typeface="Verdana"/>
              </a:rPr>
              <a:t>How to join: </a:t>
            </a:r>
            <a:r>
              <a:rPr lang="en-GB" altLang="en-US" sz="3600" dirty="0">
                <a:solidFill>
                  <a:schemeClr val="bg1"/>
                </a:solidFill>
                <a:latin typeface="Verdana" pitchFamily="34" charset="0"/>
              </a:rPr>
              <a:t>Marie </a:t>
            </a:r>
            <a:r>
              <a:rPr lang="en-GB" altLang="en-US" sz="3600" dirty="0" smtClean="0">
                <a:solidFill>
                  <a:schemeClr val="bg1"/>
                </a:solidFill>
                <a:latin typeface="Verdana" pitchFamily="34" charset="0"/>
              </a:rPr>
              <a:t>Skłodowska-Curie </a:t>
            </a:r>
            <a:r>
              <a:rPr lang="en-GB" altLang="en-US" sz="3600" dirty="0" err="1" smtClean="0">
                <a:solidFill>
                  <a:schemeClr val="bg1"/>
                </a:solidFill>
                <a:latin typeface="Verdana" pitchFamily="34" charset="0"/>
              </a:rPr>
              <a:t>Grantholders</a:t>
            </a:r>
            <a:endParaRPr lang="en-GB" altLang="en-US" sz="3600" dirty="0">
              <a:solidFill>
                <a:schemeClr val="bg1"/>
              </a:solidFill>
              <a:latin typeface="Verdana" pitchFamily="34" charset="0"/>
            </a:endParaRPr>
          </a:p>
          <a:p>
            <a:pPr>
              <a:buClr>
                <a:srgbClr val="000000"/>
              </a:buClr>
              <a:defRPr/>
            </a:pPr>
            <a:endParaRPr lang="en-GB" altLang="en-US" sz="3600" dirty="0">
              <a:solidFill>
                <a:schemeClr val="bg1"/>
              </a:solidFill>
              <a:latin typeface="Verdana"/>
              <a:ea typeface="Verdana" panose="020B0604030504040204" pitchFamily="34" charset="0"/>
              <a:cs typeface="Verdana"/>
            </a:endParaRPr>
          </a:p>
          <a:p>
            <a:pPr>
              <a:buClr>
                <a:srgbClr val="000000"/>
              </a:buCl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Individual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Fellowships</a:t>
            </a:r>
          </a:p>
          <a:p>
            <a:pPr>
              <a:lnSpc>
                <a:spcPct val="100000"/>
              </a:lnSpc>
              <a:buClr>
                <a:srgbClr val="000099"/>
              </a:buClr>
              <a:buSzTx/>
              <a:buFont typeface="Arial" panose="020B0604020202020204" pitchFamily="34" charset="0"/>
              <a:buChar char="•"/>
              <a:defRPr/>
            </a:pPr>
            <a:endPar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Ph.D</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 students or researchers with at </a:t>
            </a: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least 4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years of research experience</a:t>
            </a:r>
          </a:p>
          <a:p>
            <a:pPr>
              <a:lnSpc>
                <a:spcPct val="100000"/>
              </a:lnSpc>
              <a:buClr>
                <a:srgbClr val="000099"/>
              </a:buClr>
              <a:buSzTx/>
              <a:buFont typeface="Arial" panose="020B0604020202020204" pitchFamily="34" charset="0"/>
              <a:buChar char="•"/>
              <a:defRPr/>
            </a:pPr>
            <a:endPar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Compliance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with the mobility rule</a:t>
            </a:r>
          </a:p>
          <a:p>
            <a:pPr>
              <a:lnSpc>
                <a:spcPct val="100000"/>
              </a:lnSpc>
              <a:buClr>
                <a:srgbClr val="000099"/>
              </a:buClr>
              <a:buSzTx/>
              <a:buFont typeface="Arial" panose="020B0604020202020204" pitchFamily="34" charset="0"/>
              <a:buChar char="•"/>
              <a:defRPr/>
            </a:pPr>
            <a:endPar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Contracts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under the national </a:t>
            </a: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employment law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of the site where the JRC </a:t>
            </a:r>
            <a:r>
              <a:rPr lang="en-GB" sz="20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Institute is </a:t>
            </a: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based for a duration of 12-24 months</a:t>
            </a:r>
          </a:p>
          <a:p>
            <a:pPr>
              <a:lnSpc>
                <a:spcPct val="100000"/>
              </a:lnSpc>
              <a:buClr>
                <a:srgbClr val="000099"/>
              </a:buClr>
              <a:buSzTx/>
              <a:buFont typeface="Arial" panose="020B0604020202020204" pitchFamily="34" charset="0"/>
              <a:buChar char="•"/>
              <a:defRPr/>
            </a:pPr>
            <a:endPar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27463" lvl="1">
              <a:buClr>
                <a:srgbClr val="000099"/>
              </a:buClr>
              <a:buFont typeface="Arial" panose="020B0604020202020204" pitchFamily="34" charset="0"/>
              <a:buChar char="•"/>
              <a:defRPr/>
            </a:pP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Opportunities available on the MSCA portal</a:t>
            </a:r>
          </a:p>
          <a:p>
            <a:pPr marL="419964" lvl="1" indent="0">
              <a:buClr>
                <a:srgbClr val="000099"/>
              </a:buClr>
              <a:buNone/>
              <a:defRPr/>
            </a:pPr>
            <a:r>
              <a:rPr lang="en-GB" sz="2000" kern="0" dirty="0">
                <a:solidFill>
                  <a:srgbClr val="00B050"/>
                </a:solidFill>
                <a:latin typeface="Verdana" panose="020B0604030504040204" pitchFamily="34" charset="0"/>
                <a:ea typeface="Verdana" panose="020B0604030504040204" pitchFamily="34" charset="0"/>
                <a:cs typeface="Verdana" panose="020B0604030504040204" pitchFamily="34" charset="0"/>
              </a:rPr>
              <a:t>http://ec.europa.eu/research/mariecurieactions/index_en.htm</a:t>
            </a:r>
            <a:r>
              <a:rPr lang="en-GB" sz="2000" kern="0" dirty="0">
                <a:solidFill>
                  <a:srgbClr val="000099"/>
                </a:solidFill>
                <a:latin typeface="Verdana" panose="020B0604030504040204" pitchFamily="34" charset="0"/>
                <a:ea typeface="Verdana" panose="020B0604030504040204" pitchFamily="34" charset="0"/>
                <a:cs typeface="Verdana" panose="020B0604030504040204" pitchFamily="34" charset="0"/>
              </a:rPr>
              <a:t/>
            </a:r>
            <a:br>
              <a:rPr lang="en-GB" sz="2000" kern="0" dirty="0">
                <a:solidFill>
                  <a:srgbClr val="000099"/>
                </a:solidFill>
                <a:latin typeface="Verdana" panose="020B0604030504040204" pitchFamily="34" charset="0"/>
                <a:ea typeface="Verdana" panose="020B0604030504040204" pitchFamily="34" charset="0"/>
                <a:cs typeface="Verdana" panose="020B0604030504040204" pitchFamily="34" charset="0"/>
              </a:rPr>
            </a:br>
            <a:endParaRPr lang="en-GB" sz="2000" kern="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427463" lvl="1">
              <a:buClr>
                <a:srgbClr val="000099"/>
              </a:buClr>
              <a:buFont typeface="Arial" panose="020B0604020202020204" pitchFamily="34" charset="0"/>
              <a:buChar char="•"/>
              <a:defRPr/>
            </a:pPr>
            <a:r>
              <a:rPr lang="en-GB" sz="2000" kern="0" dirty="0">
                <a:solidFill>
                  <a:srgbClr val="0070C0"/>
                </a:solidFill>
                <a:latin typeface="Verdana" panose="020B0604030504040204" pitchFamily="34" charset="0"/>
                <a:ea typeface="Verdana" panose="020B0604030504040204" pitchFamily="34" charset="0"/>
                <a:cs typeface="Verdana" panose="020B0604030504040204" pitchFamily="34" charset="0"/>
              </a:rPr>
              <a:t>Guide for applicants: </a:t>
            </a:r>
            <a:r>
              <a:rPr lang="en-GB" sz="2000" kern="0" dirty="0">
                <a:solidFill>
                  <a:srgbClr val="00B050"/>
                </a:solidFill>
                <a:latin typeface="Verdana" panose="020B0604030504040204" pitchFamily="34" charset="0"/>
                <a:ea typeface="Verdana" panose="020B0604030504040204" pitchFamily="34" charset="0"/>
                <a:cs typeface="Verdana" panose="020B0604030504040204" pitchFamily="34" charset="0"/>
              </a:rPr>
              <a:t>http://ec.europa.eu/research/participants/portal/doc/call/h2020/h2020-msca-if-2014/1600147-guide_for_applicants_if_2014_en.pdf</a:t>
            </a: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1053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smtClean="0">
                <a:solidFill>
                  <a:schemeClr val="bg1"/>
                </a:solidFill>
                <a:latin typeface="Verdana"/>
                <a:ea typeface="Arial" charset="0"/>
                <a:cs typeface="Verdana"/>
              </a:rPr>
              <a:t>Temporary Agents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27463">
              <a:spcBef>
                <a:spcPts val="0"/>
              </a:spcBef>
              <a:buClr>
                <a:srgbClr val="000099"/>
              </a:buClr>
              <a:defRPr/>
            </a:pPr>
            <a:endPar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27463">
              <a:spcBef>
                <a:spcPts val="0"/>
              </a:spcBef>
              <a:buClr>
                <a:srgbClr val="000099"/>
              </a:buClr>
              <a:defRPr/>
            </a:pPr>
            <a:endPar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27463">
              <a:spcBef>
                <a:spcPts val="0"/>
              </a:spcBef>
              <a:buClr>
                <a:srgbClr val="000099"/>
              </a:buCl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Specialists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dealing with scientific/technical </a:t>
            </a:r>
            <a:endPar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27463">
              <a:spcBef>
                <a:spcPts val="0"/>
              </a:spcBef>
              <a:buClr>
                <a:srgbClr val="000099"/>
              </a:buCl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tasks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selected  through </a:t>
            </a:r>
            <a:r>
              <a:rPr lang="en-GB" sz="2400" u="sng" kern="0" dirty="0">
                <a:solidFill>
                  <a:srgbClr val="0070C0"/>
                </a:solidFill>
                <a:latin typeface="Verdana" panose="020B0604030504040204" pitchFamily="34" charset="0"/>
                <a:ea typeface="Verdana" panose="020B0604030504040204" pitchFamily="34" charset="0"/>
                <a:cs typeface="Verdana" panose="020B0604030504040204" pitchFamily="34" charset="0"/>
              </a:rPr>
              <a:t>open competitions organized by EPSO (http://europa.eu/epso/index_en.htm) </a:t>
            </a:r>
          </a:p>
          <a:p>
            <a:pPr marL="427463">
              <a:spcBef>
                <a:spcPts val="0"/>
              </a:spcBef>
              <a:buClr>
                <a:srgbClr val="000099"/>
              </a:buClr>
              <a:defRPr/>
            </a:pPr>
            <a:endParaRPr lang="en-GB" sz="2400" u="sng" kern="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832428">
              <a:spcBef>
                <a:spcPts val="0"/>
              </a:spcBef>
              <a:buClr>
                <a:srgbClr val="FFFFFF"/>
              </a:buClr>
              <a:defRPr/>
            </a:pPr>
            <a:endParaRPr lang="en-US" sz="2400" kern="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832428">
              <a:spcBef>
                <a:spcPts val="0"/>
              </a:spcBef>
              <a:buClr>
                <a:srgbClr val="FFFFFF"/>
              </a:buClr>
              <a:defRPr/>
            </a:pPr>
            <a:endParaRPr lang="en-US" sz="2400" kern="0" dirty="0">
              <a:solidFill>
                <a:srgbClr val="000099"/>
              </a:solidFill>
              <a:latin typeface="Verdana" panose="020B0604030504040204" pitchFamily="34" charset="0"/>
              <a:ea typeface="Verdana" panose="020B0604030504040204" pitchFamily="34" charset="0"/>
              <a:cs typeface="Verdana" panose="020B0604030504040204" pitchFamily="34" charset="0"/>
            </a:endParaRPr>
          </a:p>
          <a:p>
            <a:pPr marL="427463">
              <a:spcBef>
                <a:spcPts val="0"/>
              </a:spcBef>
              <a:buClr>
                <a:srgbClr val="000099"/>
              </a:buClr>
              <a:defRPr/>
            </a:pP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Typically, the contract is awarded for </a:t>
            </a: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an</a:t>
            </a:r>
          </a:p>
          <a:p>
            <a:pPr marL="427463">
              <a:spcBef>
                <a:spcPts val="0"/>
              </a:spcBef>
              <a:buClr>
                <a:srgbClr val="000099"/>
              </a:buCl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initial period of 4 years and may be renewed </a:t>
            </a:r>
            <a:endPar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27463">
              <a:spcBef>
                <a:spcPts val="0"/>
              </a:spcBef>
              <a:buClr>
                <a:srgbClr val="000099"/>
              </a:buClr>
              <a:defRPr/>
            </a:pPr>
            <a:r>
              <a:rPr lang="en-GB" sz="2400" kern="0" dirty="0" smtClean="0">
                <a:solidFill>
                  <a:srgbClr val="0070C0"/>
                </a:solidFill>
                <a:latin typeface="Verdana" panose="020B0604030504040204" pitchFamily="34" charset="0"/>
                <a:ea typeface="Verdana" panose="020B0604030504040204" pitchFamily="34" charset="0"/>
                <a:cs typeface="Verdana" panose="020B0604030504040204" pitchFamily="34" charset="0"/>
              </a:rPr>
              <a:t>not </a:t>
            </a:r>
            <a:r>
              <a:rPr lang="en-GB" sz="2400" kern="0" dirty="0">
                <a:solidFill>
                  <a:srgbClr val="0070C0"/>
                </a:solidFill>
                <a:latin typeface="Verdana" panose="020B0604030504040204" pitchFamily="34" charset="0"/>
                <a:ea typeface="Verdana" panose="020B0604030504040204" pitchFamily="34" charset="0"/>
                <a:cs typeface="Verdana" panose="020B0604030504040204" pitchFamily="34" charset="0"/>
              </a:rPr>
              <a:t>more than once for a period of 2 years</a:t>
            </a:r>
            <a:endParaRPr lang="en-US" sz="2400" kern="0" dirty="0">
              <a:solidFill>
                <a:srgbClr val="0070C0"/>
              </a:solidFill>
              <a:latin typeface="Verdana" panose="020B0604030504040204" pitchFamily="34" charset="0"/>
              <a:ea typeface="Verdana" panose="020B0604030504040204" pitchFamily="34" charset="0"/>
              <a:cs typeface="Verdana" panose="020B0604030504040204" pitchFamily="34" charset="0"/>
            </a:endParaRPr>
          </a:p>
          <a:p>
            <a:pPr marL="432000" lvl="2"/>
            <a:endParaRPr lang="en-GB" sz="2400" dirty="0">
              <a:solidFill>
                <a:schemeClr val="bg1"/>
              </a:solidFill>
              <a:latin typeface="Verdana"/>
              <a:ea typeface="Arial" charset="0"/>
              <a:cs typeface="Verdana"/>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1863" y="3266355"/>
            <a:ext cx="4278747" cy="393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82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Seconded National Experts (SNE)</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400" kern="0" dirty="0">
                <a:solidFill>
                  <a:srgbClr val="0070C0"/>
                </a:solidFill>
                <a:latin typeface="Arial" panose="020B0604020202020204" pitchFamily="34" charset="0"/>
                <a:cs typeface="Arial" panose="020B0604020202020204" pitchFamily="34" charset="0"/>
              </a:rPr>
              <a:t>Staff employed by a national, regional or local public administration or an IGO </a:t>
            </a:r>
            <a:r>
              <a:rPr lang="en-GB" altLang="en-US" sz="2400" kern="0" dirty="0">
                <a:solidFill>
                  <a:srgbClr val="0070C0"/>
                </a:solidFill>
                <a:latin typeface="Arial" panose="020B0604020202020204" pitchFamily="34" charset="0"/>
                <a:cs typeface="Arial" panose="020B0604020202020204" pitchFamily="34" charset="0"/>
              </a:rPr>
              <a:t>who are working temporarily for the European Commission</a:t>
            </a:r>
          </a:p>
          <a:p>
            <a:pPr>
              <a:lnSpc>
                <a:spcPct val="100000"/>
              </a:lnSpc>
              <a:buClr>
                <a:srgbClr val="000099"/>
              </a:buClr>
              <a:buSzTx/>
              <a:buFont typeface="Arial" panose="020B0604020202020204" pitchFamily="34" charset="0"/>
              <a:buChar char="•"/>
              <a:defRPr/>
            </a:pPr>
            <a:endParaRPr lang="en-GB" altLang="en-US" sz="2400" kern="0" dirty="0">
              <a:solidFill>
                <a:srgbClr val="0070C0"/>
              </a:solidFill>
              <a:latin typeface="Arial" panose="020B0604020202020204" pitchFamily="34" charset="0"/>
              <a:cs typeface="Arial" panose="020B0604020202020204" pitchFamily="34" charset="0"/>
            </a:endParaRPr>
          </a:p>
          <a:p>
            <a:pPr>
              <a:lnSpc>
                <a:spcPct val="100000"/>
              </a:lnSpc>
              <a:buClr>
                <a:srgbClr val="000099"/>
              </a:buClr>
              <a:buSzTx/>
              <a:buFont typeface="Arial" panose="020B0604020202020204" pitchFamily="34" charset="0"/>
              <a:buChar char="•"/>
              <a:defRPr/>
            </a:pPr>
            <a:r>
              <a:rPr lang="en-GB" altLang="en-US" sz="2400" kern="0" dirty="0">
                <a:solidFill>
                  <a:srgbClr val="0070C0"/>
                </a:solidFill>
                <a:latin typeface="Arial" panose="020B0604020202020204" pitchFamily="34" charset="0"/>
                <a:cs typeface="Arial" panose="020B0604020202020204" pitchFamily="34" charset="0"/>
              </a:rPr>
              <a:t>SNEs remain in the service of their national employer throughout the period of secondment</a:t>
            </a:r>
          </a:p>
          <a:p>
            <a:pPr>
              <a:lnSpc>
                <a:spcPct val="100000"/>
              </a:lnSpc>
              <a:buClr>
                <a:srgbClr val="000099"/>
              </a:buClr>
              <a:buSzTx/>
              <a:buFont typeface="Arial" panose="020B0604020202020204" pitchFamily="34" charset="0"/>
              <a:buChar char="•"/>
              <a:defRPr/>
            </a:pPr>
            <a:endParaRPr lang="en-GB" altLang="en-US" sz="2400" kern="0" dirty="0">
              <a:solidFill>
                <a:srgbClr val="0070C0"/>
              </a:solidFill>
              <a:latin typeface="Arial" panose="020B0604020202020204" pitchFamily="34" charset="0"/>
              <a:cs typeface="Arial" panose="020B0604020202020204" pitchFamily="34" charset="0"/>
            </a:endParaRPr>
          </a:p>
          <a:p>
            <a:pPr>
              <a:lnSpc>
                <a:spcPct val="100000"/>
              </a:lnSpc>
              <a:buClr>
                <a:srgbClr val="000099"/>
              </a:buClr>
              <a:buSzTx/>
              <a:buFont typeface="Arial" panose="020B0604020202020204" pitchFamily="34" charset="0"/>
              <a:buChar char="•"/>
              <a:defRPr/>
            </a:pPr>
            <a:r>
              <a:rPr lang="en-GB" altLang="en-US" sz="2400" kern="0" dirty="0">
                <a:solidFill>
                  <a:srgbClr val="0070C0"/>
                </a:solidFill>
                <a:latin typeface="Arial" panose="020B0604020202020204" pitchFamily="34" charset="0"/>
                <a:cs typeface="Arial" panose="020B0604020202020204" pitchFamily="34" charset="0"/>
              </a:rPr>
              <a:t>The SNE’s employer shall continue to pay their salary and maintain their administrative status throughout the period of secondment</a:t>
            </a:r>
          </a:p>
          <a:p>
            <a:pPr>
              <a:lnSpc>
                <a:spcPct val="100000"/>
              </a:lnSpc>
              <a:buClr>
                <a:srgbClr val="000099"/>
              </a:buClr>
              <a:buSzTx/>
              <a:buFont typeface="Arial" panose="020B0604020202020204" pitchFamily="34" charset="0"/>
              <a:buChar char="•"/>
              <a:defRPr/>
            </a:pPr>
            <a:endParaRPr lang="en-GB" altLang="en-US" sz="2400" kern="0" dirty="0">
              <a:solidFill>
                <a:srgbClr val="0070C0"/>
              </a:solidFill>
              <a:latin typeface="Arial" panose="020B0604020202020204" pitchFamily="34" charset="0"/>
              <a:cs typeface="Arial" panose="020B0604020202020204" pitchFamily="34" charset="0"/>
            </a:endParaRPr>
          </a:p>
          <a:p>
            <a:pPr>
              <a:lnSpc>
                <a:spcPct val="100000"/>
              </a:lnSpc>
              <a:buClr>
                <a:srgbClr val="000099"/>
              </a:buClr>
              <a:buSzTx/>
              <a:buFont typeface="Arial" panose="020B0604020202020204" pitchFamily="34" charset="0"/>
              <a:buChar char="•"/>
              <a:defRPr/>
            </a:pPr>
            <a:r>
              <a:rPr lang="en-GB" sz="2400" kern="0" dirty="0">
                <a:solidFill>
                  <a:srgbClr val="0070C0"/>
                </a:solidFill>
                <a:latin typeface="Arial" panose="020B0604020202020204" pitchFamily="34" charset="0"/>
                <a:cs typeface="Arial" panose="020B0604020202020204" pitchFamily="34" charset="0"/>
              </a:rPr>
              <a:t>Typically, the secondment may not be less than 6 months or more than 2 years. It may be renewed up to a maximum total of 4 years.</a:t>
            </a: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7582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Trainees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nSpc>
                <a:spcPct val="100000"/>
              </a:lnSpc>
              <a:buClr>
                <a:srgbClr val="000099"/>
              </a:buClr>
              <a:buSzTx/>
              <a:buFont typeface="Arial" panose="020B0604020202020204" pitchFamily="34" charset="0"/>
              <a:buChar char="•"/>
              <a:defRPr/>
            </a:pPr>
            <a:r>
              <a:rPr lang="en-GB" sz="2400" kern="0" dirty="0" smtClean="0">
                <a:solidFill>
                  <a:srgbClr val="0070C0"/>
                </a:solidFill>
                <a:latin typeface="Arial" panose="020B0604020202020204" pitchFamily="34" charset="0"/>
                <a:cs typeface="Arial" panose="020B0604020202020204" pitchFamily="34" charset="0"/>
              </a:rPr>
              <a:t> Enable </a:t>
            </a:r>
            <a:r>
              <a:rPr lang="en-GB" sz="2400" kern="0" dirty="0">
                <a:solidFill>
                  <a:srgbClr val="0070C0"/>
                </a:solidFill>
                <a:latin typeface="Arial" panose="020B0604020202020204" pitchFamily="34" charset="0"/>
                <a:cs typeface="Arial" panose="020B0604020202020204" pitchFamily="34" charset="0"/>
              </a:rPr>
              <a:t>students or recent graduates</a:t>
            </a:r>
            <a:br>
              <a:rPr lang="en-GB" sz="2400" kern="0" dirty="0">
                <a:solidFill>
                  <a:srgbClr val="0070C0"/>
                </a:solidFill>
                <a:latin typeface="Arial" panose="020B0604020202020204" pitchFamily="34" charset="0"/>
                <a:cs typeface="Arial" panose="020B0604020202020204" pitchFamily="34" charset="0"/>
              </a:rPr>
            </a:br>
            <a:r>
              <a:rPr lang="en-GB" sz="2400" kern="0" dirty="0">
                <a:solidFill>
                  <a:srgbClr val="0070C0"/>
                </a:solidFill>
                <a:latin typeface="Arial" panose="020B0604020202020204" pitchFamily="34" charset="0"/>
                <a:cs typeface="Arial" panose="020B0604020202020204" pitchFamily="34" charset="0"/>
              </a:rPr>
              <a:t>to practise what they have acquired</a:t>
            </a:r>
            <a:br>
              <a:rPr lang="en-GB" sz="2400" kern="0" dirty="0">
                <a:solidFill>
                  <a:srgbClr val="0070C0"/>
                </a:solidFill>
                <a:latin typeface="Arial" panose="020B0604020202020204" pitchFamily="34" charset="0"/>
                <a:cs typeface="Arial" panose="020B0604020202020204" pitchFamily="34" charset="0"/>
              </a:rPr>
            </a:br>
            <a:r>
              <a:rPr lang="en-GB" sz="2400" kern="0" dirty="0">
                <a:solidFill>
                  <a:srgbClr val="0070C0"/>
                </a:solidFill>
                <a:latin typeface="Arial" panose="020B0604020202020204" pitchFamily="34" charset="0"/>
                <a:cs typeface="Arial" panose="020B0604020202020204" pitchFamily="34" charset="0"/>
              </a:rPr>
              <a:t>during their studies</a:t>
            </a:r>
          </a:p>
          <a:p>
            <a:pPr>
              <a:buClr>
                <a:srgbClr val="000099"/>
              </a:buClr>
              <a:defRPr/>
            </a:pPr>
            <a:endParaRPr lang="en-GB" sz="2400" kern="0" dirty="0">
              <a:solidFill>
                <a:srgbClr val="0070C0"/>
              </a:solidFill>
              <a:latin typeface="Arial" panose="020B0604020202020204" pitchFamily="34" charset="0"/>
              <a:cs typeface="Arial" panose="020B0604020202020204" pitchFamily="34" charset="0"/>
            </a:endParaRPr>
          </a:p>
          <a:p>
            <a:pPr>
              <a:lnSpc>
                <a:spcPct val="100000"/>
              </a:lnSpc>
              <a:buClr>
                <a:srgbClr val="000099"/>
              </a:buClr>
              <a:buSzTx/>
              <a:buFont typeface="Arial" panose="020B0604020202020204" pitchFamily="34" charset="0"/>
              <a:buChar char="•"/>
              <a:defRPr/>
            </a:pPr>
            <a:r>
              <a:rPr lang="en-GB" sz="2400" kern="0" dirty="0" smtClean="0">
                <a:solidFill>
                  <a:srgbClr val="0070C0"/>
                </a:solidFill>
                <a:latin typeface="Arial" panose="020B0604020202020204" pitchFamily="34" charset="0"/>
                <a:cs typeface="Arial" panose="020B0604020202020204" pitchFamily="34" charset="0"/>
              </a:rPr>
              <a:t> Two </a:t>
            </a:r>
            <a:r>
              <a:rPr lang="en-GB" sz="2400" kern="0" dirty="0">
                <a:solidFill>
                  <a:srgbClr val="0070C0"/>
                </a:solidFill>
                <a:latin typeface="Arial" panose="020B0604020202020204" pitchFamily="34" charset="0"/>
                <a:cs typeface="Arial" panose="020B0604020202020204" pitchFamily="34" charset="0"/>
              </a:rPr>
              <a:t>types of traineeships at JRC:</a:t>
            </a:r>
          </a:p>
          <a:p>
            <a:pPr lvl="1">
              <a:lnSpc>
                <a:spcPct val="100000"/>
              </a:lnSpc>
              <a:buClr>
                <a:srgbClr val="000099"/>
              </a:buClr>
              <a:buSzTx/>
              <a:buFont typeface="Arial" panose="020B0604020202020204" pitchFamily="34" charset="0"/>
              <a:buChar char="–"/>
              <a:defRPr/>
            </a:pPr>
            <a:r>
              <a:rPr lang="en-GB" sz="2400" kern="0" dirty="0">
                <a:solidFill>
                  <a:srgbClr val="0070C0"/>
                </a:solidFill>
                <a:latin typeface="Arial" panose="020B0604020202020204" pitchFamily="34" charset="0"/>
                <a:cs typeface="Arial" panose="020B0604020202020204" pitchFamily="34" charset="0"/>
              </a:rPr>
              <a:t>training related to the preparation of a degree thesis</a:t>
            </a:r>
          </a:p>
          <a:p>
            <a:pPr lvl="1">
              <a:lnSpc>
                <a:spcPct val="100000"/>
              </a:lnSpc>
              <a:buClr>
                <a:srgbClr val="000099"/>
              </a:buClr>
              <a:buSzTx/>
              <a:buFont typeface="Arial" panose="020B0604020202020204" pitchFamily="34" charset="0"/>
              <a:buChar char="–"/>
              <a:defRPr/>
            </a:pPr>
            <a:r>
              <a:rPr lang="en-GB" sz="2400" kern="0" dirty="0">
                <a:solidFill>
                  <a:srgbClr val="0070C0"/>
                </a:solidFill>
                <a:latin typeface="Arial" panose="020B0604020202020204" pitchFamily="34" charset="0"/>
                <a:cs typeface="Arial" panose="020B0604020202020204" pitchFamily="34" charset="0"/>
              </a:rPr>
              <a:t>training after university education</a:t>
            </a:r>
          </a:p>
          <a:p>
            <a:pPr>
              <a:buClr>
                <a:srgbClr val="FFFFFF"/>
              </a:buClr>
              <a:defRPr/>
            </a:pPr>
            <a:endParaRPr lang="en-GB" sz="2400" kern="0" dirty="0">
              <a:solidFill>
                <a:srgbClr val="0070C0"/>
              </a:solidFill>
              <a:latin typeface="Arial" panose="020B0604020202020204" pitchFamily="34" charset="0"/>
              <a:cs typeface="Arial" panose="020B0604020202020204" pitchFamily="34" charset="0"/>
            </a:endParaRPr>
          </a:p>
          <a:p>
            <a:pPr>
              <a:lnSpc>
                <a:spcPct val="100000"/>
              </a:lnSpc>
              <a:buClr>
                <a:srgbClr val="000099"/>
              </a:buClr>
              <a:buFont typeface="Arial" panose="020B0604020202020204" pitchFamily="34" charset="0"/>
              <a:buChar char="•"/>
              <a:defRPr/>
            </a:pPr>
            <a:r>
              <a:rPr lang="en-GB" sz="2400" kern="0" dirty="0" smtClean="0">
                <a:solidFill>
                  <a:srgbClr val="0070C0"/>
                </a:solidFill>
                <a:latin typeface="Arial" panose="020B0604020202020204" pitchFamily="34" charset="0"/>
                <a:cs typeface="Arial" panose="020B0604020202020204" pitchFamily="34" charset="0"/>
              </a:rPr>
              <a:t> Trainees </a:t>
            </a:r>
            <a:r>
              <a:rPr lang="en-GB" sz="2400" kern="0" dirty="0">
                <a:solidFill>
                  <a:srgbClr val="0070C0"/>
                </a:solidFill>
                <a:latin typeface="Arial" panose="020B0604020202020204" pitchFamily="34" charset="0"/>
                <a:cs typeface="Arial" panose="020B0604020202020204" pitchFamily="34" charset="0"/>
              </a:rPr>
              <a:t>are selected through open calls published on the JRC’s External Staff Recruitment Application (ESRA)</a:t>
            </a:r>
            <a:br>
              <a:rPr lang="en-GB" sz="2400" kern="0" dirty="0">
                <a:solidFill>
                  <a:srgbClr val="0070C0"/>
                </a:solidFill>
                <a:latin typeface="Arial" panose="020B0604020202020204" pitchFamily="34" charset="0"/>
                <a:cs typeface="Arial" panose="020B0604020202020204" pitchFamily="34" charset="0"/>
              </a:rPr>
            </a:br>
            <a:r>
              <a:rPr lang="en-GB" altLang="en-US" sz="2400" kern="0" dirty="0">
                <a:solidFill>
                  <a:srgbClr val="00B050"/>
                </a:solidFill>
                <a:latin typeface="Arial" panose="020B0604020202020204" pitchFamily="34" charset="0"/>
                <a:cs typeface="Arial" panose="020B0604020202020204" pitchFamily="34" charset="0"/>
              </a:rPr>
              <a:t>http://recruitment.jrc.ec.europa.eu</a:t>
            </a:r>
          </a:p>
          <a:p>
            <a:pPr>
              <a:buClr>
                <a:srgbClr val="000099"/>
              </a:buClr>
              <a:defRPr/>
            </a:pPr>
            <a:endParaRPr lang="en-GB" sz="2400" kern="0" dirty="0">
              <a:solidFill>
                <a:srgbClr val="000099"/>
              </a:solidFill>
              <a:latin typeface="Arial" panose="020B0604020202020204" pitchFamily="34" charset="0"/>
              <a:cs typeface="Arial" panose="020B0604020202020204" pitchFamily="34" charset="0"/>
            </a:endParaRPr>
          </a:p>
          <a:p>
            <a:pPr>
              <a:lnSpc>
                <a:spcPct val="100000"/>
              </a:lnSpc>
              <a:buClr>
                <a:srgbClr val="000099"/>
              </a:buClr>
              <a:buFont typeface="Arial" panose="020B0604020202020204" pitchFamily="34" charset="0"/>
              <a:buChar char="•"/>
              <a:defRPr/>
            </a:pPr>
            <a:r>
              <a:rPr lang="en-GB" sz="2400" kern="0" dirty="0">
                <a:solidFill>
                  <a:srgbClr val="0070C0"/>
                </a:solidFill>
                <a:latin typeface="Arial" panose="020B0604020202020204" pitchFamily="34" charset="0"/>
                <a:cs typeface="Arial" panose="020B0604020202020204" pitchFamily="34" charset="0"/>
              </a:rPr>
              <a:t>Duration ranges from 3 to 5 months </a:t>
            </a:r>
          </a:p>
        </p:txBody>
      </p:sp>
      <p:pic>
        <p:nvPicPr>
          <p:cNvPr id="5" name="Picture 1"/>
          <p:cNvPicPr>
            <a:picLocks noChangeAspect="1"/>
          </p:cNvPicPr>
          <p:nvPr/>
        </p:nvPicPr>
        <p:blipFill>
          <a:blip r:embed="rId3">
            <a:extLst>
              <a:ext uri="{28A0092B-C50C-407E-A947-70E740481C1C}">
                <a14:useLocalDpi xmlns:a14="http://schemas.microsoft.com/office/drawing/2010/main" val="0"/>
              </a:ext>
            </a:extLst>
          </a:blip>
          <a:srcRect b="4172"/>
          <a:stretch>
            <a:fillRect/>
          </a:stretch>
        </p:blipFill>
        <p:spPr bwMode="auto">
          <a:xfrm>
            <a:off x="7727857" y="1818797"/>
            <a:ext cx="4619996" cy="2699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82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Unpaid Visiting Scientists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04965" indent="-404965">
              <a:buClr>
                <a:srgbClr val="000000"/>
              </a:buClr>
              <a:buFont typeface="Arial" panose="020B0604020202020204" pitchFamily="34" charset="0"/>
              <a:buChar char="•"/>
              <a:defRPr/>
            </a:pPr>
            <a:endParaRPr lang="en-GB" altLang="en-US" sz="2400"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a:p>
            <a:pPr algn="just">
              <a:buClr>
                <a:srgbClr val="000099"/>
              </a:buClr>
              <a:defRPr/>
            </a:pPr>
            <a:r>
              <a:rPr lang="en-GB" sz="2400" kern="0" dirty="0">
                <a:solidFill>
                  <a:srgbClr val="0070C0"/>
                </a:solidFill>
                <a:latin typeface="Arial" panose="020B0604020202020204" pitchFamily="34" charset="0"/>
                <a:cs typeface="Arial" panose="020B0604020202020204" pitchFamily="34" charset="0"/>
              </a:rPr>
              <a:t>JRC can host scientists from a scientific public body, university, organisation, institute or private company conducting research</a:t>
            </a:r>
          </a:p>
          <a:p>
            <a:pPr algn="just">
              <a:buClr>
                <a:srgbClr val="000099"/>
              </a:buClr>
              <a:defRPr/>
            </a:pPr>
            <a:endParaRPr lang="en-GB" sz="1400" kern="0" dirty="0">
              <a:solidFill>
                <a:srgbClr val="0070C0"/>
              </a:solidFill>
              <a:latin typeface="Arial" panose="020B0604020202020204" pitchFamily="34" charset="0"/>
              <a:cs typeface="Arial" panose="020B0604020202020204" pitchFamily="34" charset="0"/>
            </a:endParaRPr>
          </a:p>
          <a:p>
            <a:pPr algn="just">
              <a:lnSpc>
                <a:spcPct val="100000"/>
              </a:lnSpc>
              <a:buClr>
                <a:srgbClr val="000099"/>
              </a:buClr>
              <a:buSzTx/>
              <a:defRPr/>
            </a:pPr>
            <a:r>
              <a:rPr lang="en-GB" sz="2400" kern="0" dirty="0">
                <a:solidFill>
                  <a:srgbClr val="0070C0"/>
                </a:solidFill>
                <a:latin typeface="Arial" panose="020B0604020202020204" pitchFamily="34" charset="0"/>
                <a:cs typeface="Arial" panose="020B0604020202020204" pitchFamily="34" charset="0"/>
              </a:rPr>
              <a:t>An agreement is signed between the sending organisation, the UVS and the JRC</a:t>
            </a:r>
          </a:p>
          <a:p>
            <a:pPr algn="just">
              <a:lnSpc>
                <a:spcPct val="100000"/>
              </a:lnSpc>
              <a:buClr>
                <a:srgbClr val="000099"/>
              </a:buClr>
              <a:buSzTx/>
              <a:defRPr/>
            </a:pPr>
            <a:endParaRPr lang="en-GB" sz="1200" kern="0" dirty="0">
              <a:solidFill>
                <a:srgbClr val="0070C0"/>
              </a:solidFill>
              <a:latin typeface="Arial" panose="020B0604020202020204" pitchFamily="34" charset="0"/>
              <a:cs typeface="Arial" panose="020B0604020202020204" pitchFamily="34" charset="0"/>
            </a:endParaRPr>
          </a:p>
          <a:p>
            <a:pPr algn="just">
              <a:lnSpc>
                <a:spcPct val="100000"/>
              </a:lnSpc>
              <a:buClr>
                <a:srgbClr val="000099"/>
              </a:buClr>
              <a:buSzTx/>
              <a:defRPr/>
            </a:pPr>
            <a:r>
              <a:rPr lang="en-GB" sz="2400" kern="0" dirty="0">
                <a:solidFill>
                  <a:srgbClr val="0070C0"/>
                </a:solidFill>
                <a:latin typeface="Arial" panose="020B0604020202020204" pitchFamily="34" charset="0"/>
                <a:cs typeface="Arial" panose="020B0604020202020204" pitchFamily="34" charset="0"/>
              </a:rPr>
              <a:t>The agreement does not create in any way an employment relationship between the JRC and the UVS</a:t>
            </a:r>
          </a:p>
          <a:p>
            <a:pPr algn="just">
              <a:lnSpc>
                <a:spcPct val="100000"/>
              </a:lnSpc>
              <a:buClr>
                <a:srgbClr val="000099"/>
              </a:buClr>
              <a:buSzTx/>
              <a:defRPr/>
            </a:pPr>
            <a:endParaRPr lang="en-GB" sz="1200" kern="0" dirty="0">
              <a:solidFill>
                <a:srgbClr val="0070C0"/>
              </a:solidFill>
              <a:latin typeface="Arial" panose="020B0604020202020204" pitchFamily="34" charset="0"/>
              <a:cs typeface="Arial" panose="020B0604020202020204" pitchFamily="34" charset="0"/>
            </a:endParaRPr>
          </a:p>
          <a:p>
            <a:pPr algn="just">
              <a:lnSpc>
                <a:spcPct val="100000"/>
              </a:lnSpc>
              <a:buClr>
                <a:srgbClr val="000099"/>
              </a:buClr>
              <a:buSzTx/>
              <a:defRPr/>
            </a:pPr>
            <a:r>
              <a:rPr lang="en-GB" sz="2400" kern="0" dirty="0">
                <a:solidFill>
                  <a:srgbClr val="0070C0"/>
                </a:solidFill>
                <a:latin typeface="Arial" panose="020B0604020202020204" pitchFamily="34" charset="0"/>
                <a:cs typeface="Arial" panose="020B0604020202020204" pitchFamily="34" charset="0"/>
              </a:rPr>
              <a:t>No transfer of money between the parties in connection with the agreement</a:t>
            </a:r>
          </a:p>
          <a:p>
            <a:pPr algn="just">
              <a:lnSpc>
                <a:spcPct val="100000"/>
              </a:lnSpc>
              <a:buClr>
                <a:srgbClr val="000099"/>
              </a:buClr>
              <a:buSzTx/>
              <a:defRPr/>
            </a:pPr>
            <a:endParaRPr lang="en-GB" sz="1200" kern="0" dirty="0">
              <a:solidFill>
                <a:srgbClr val="0070C0"/>
              </a:solidFill>
              <a:latin typeface="Arial" panose="020B0604020202020204" pitchFamily="34" charset="0"/>
              <a:cs typeface="Arial" panose="020B0604020202020204" pitchFamily="34" charset="0"/>
            </a:endParaRPr>
          </a:p>
          <a:p>
            <a:pPr algn="just">
              <a:lnSpc>
                <a:spcPct val="100000"/>
              </a:lnSpc>
              <a:buClr>
                <a:srgbClr val="000099"/>
              </a:buClr>
              <a:buSzTx/>
              <a:defRPr/>
            </a:pPr>
            <a:r>
              <a:rPr lang="en-GB" sz="2400" kern="0" dirty="0">
                <a:solidFill>
                  <a:srgbClr val="0070C0"/>
                </a:solidFill>
                <a:latin typeface="Arial" panose="020B0604020202020204" pitchFamily="34" charset="0"/>
                <a:cs typeface="Arial" panose="020B0604020202020204" pitchFamily="34" charset="0"/>
              </a:rPr>
              <a:t>Duration ranging from 1 to 12 months</a:t>
            </a:r>
            <a:endParaRPr lang="en-US" altLang="en-US" sz="2400" kern="0" dirty="0">
              <a:solidFill>
                <a:srgbClr val="0070C0"/>
              </a:solidFill>
              <a:latin typeface="Arial" panose="020B0604020202020204" pitchFamily="34" charset="0"/>
              <a:cs typeface="Arial" panose="020B0604020202020204" pitchFamily="34" charset="0"/>
            </a:endParaRPr>
          </a:p>
          <a:p>
            <a:pPr marL="432000" lvl="2"/>
            <a:endParaRPr lang="en-GB" sz="3600" dirty="0">
              <a:solidFill>
                <a:schemeClr val="bg1"/>
              </a:solidFill>
              <a:latin typeface="Verdana"/>
              <a:ea typeface="Arial" charset="0"/>
              <a:cs typeface="Verdana"/>
            </a:endParaRPr>
          </a:p>
        </p:txBody>
      </p:sp>
      <p:pic>
        <p:nvPicPr>
          <p:cNvPr id="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7589" y="4809541"/>
            <a:ext cx="3386246" cy="2343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82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3"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nl-NL" sz="3600" dirty="0" smtClean="0">
                <a:solidFill>
                  <a:schemeClr val="bg1"/>
                </a:solidFill>
                <a:latin typeface="Verdana"/>
                <a:ea typeface="Arial" charset="0"/>
                <a:cs typeface="Verdana"/>
              </a:rPr>
              <a:t>The JRC </a:t>
            </a:r>
            <a:r>
              <a:rPr lang="nl-NL" sz="3600" dirty="0" err="1" smtClean="0">
                <a:solidFill>
                  <a:schemeClr val="bg1"/>
                </a:solidFill>
                <a:latin typeface="Verdana"/>
                <a:ea typeface="Arial" charset="0"/>
                <a:cs typeface="Verdana"/>
              </a:rPr>
              <a:t>within</a:t>
            </a:r>
            <a:r>
              <a:rPr lang="nl-NL" sz="3600" dirty="0" smtClean="0">
                <a:solidFill>
                  <a:schemeClr val="bg1"/>
                </a:solidFill>
                <a:latin typeface="Verdana"/>
                <a:ea typeface="Arial" charset="0"/>
                <a:cs typeface="Verdana"/>
              </a:rPr>
              <a:t> the </a:t>
            </a:r>
            <a:r>
              <a:rPr lang="nl-NL" sz="3600" dirty="0" err="1" smtClean="0">
                <a:solidFill>
                  <a:schemeClr val="bg1"/>
                </a:solidFill>
                <a:latin typeface="Verdana"/>
                <a:ea typeface="Arial" charset="0"/>
                <a:cs typeface="Verdana"/>
              </a:rPr>
              <a:t>Commission</a:t>
            </a:r>
            <a:endParaRPr lang="nl-NL" sz="3600" dirty="0">
              <a:solidFill>
                <a:schemeClr val="bg1"/>
              </a:solidFill>
              <a:latin typeface="Verdana"/>
              <a:ea typeface="Arial" charset="0"/>
              <a:cs typeface="Verdana"/>
            </a:endParaRPr>
          </a:p>
        </p:txBody>
      </p:sp>
      <p:pic>
        <p:nvPicPr>
          <p:cNvPr id="8" name="Picture 7" descr="JRC-within-Commission-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 y="1531052"/>
            <a:ext cx="12597384" cy="4715256"/>
          </a:xfrm>
          <a:prstGeom prst="rect">
            <a:avLst/>
          </a:prstGeom>
        </p:spPr>
      </p:pic>
    </p:spTree>
    <p:extLst>
      <p:ext uri="{BB962C8B-B14F-4D97-AF65-F5344CB8AC3E}">
        <p14:creationId xmlns:p14="http://schemas.microsoft.com/office/powerpoint/2010/main" val="2348954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4222"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ea typeface="Arial" charset="0"/>
                <a:cs typeface="Verdana"/>
              </a:rPr>
              <a:t>How to join: </a:t>
            </a:r>
            <a:r>
              <a:rPr lang="en-GB" sz="3600" dirty="0" smtClean="0">
                <a:solidFill>
                  <a:schemeClr val="bg1"/>
                </a:solidFill>
                <a:latin typeface="Verdana"/>
                <a:ea typeface="Arial" charset="0"/>
                <a:cs typeface="Verdana"/>
              </a:rPr>
              <a:t>Invited Persons</a:t>
            </a:r>
            <a:endParaRPr lang="en-GB" sz="3600" dirty="0" smtClean="0">
              <a:solidFill>
                <a:schemeClr val="bg1"/>
              </a:solidFill>
              <a:latin typeface="Verdana"/>
              <a:ea typeface="Arial" charset="0"/>
              <a:cs typeface="Verdana"/>
            </a:endParaRPr>
          </a:p>
          <a:p>
            <a:pPr marL="432000" lvl="2"/>
            <a:endParaRPr lang="en-GB" sz="3600" dirty="0" smtClean="0">
              <a:solidFill>
                <a:schemeClr val="bg1"/>
              </a:solidFill>
              <a:latin typeface="Verdana"/>
              <a:ea typeface="Arial" charset="0"/>
              <a:cs typeface="Verdana"/>
            </a:endParaRPr>
          </a:p>
          <a:p>
            <a:pPr marL="432000" lvl="2"/>
            <a:endParaRPr lang="en-GB" sz="3600" dirty="0">
              <a:solidFill>
                <a:schemeClr val="bg1"/>
              </a:solidFill>
              <a:latin typeface="Verdana"/>
              <a:ea typeface="Arial" charset="0"/>
              <a:cs typeface="Verdana"/>
            </a:endParaRPr>
          </a:p>
        </p:txBody>
      </p:sp>
      <p:cxnSp>
        <p:nvCxnSpPr>
          <p:cNvPr id="14" name="Straight Connector 13"/>
          <p:cNvCxnSpPr/>
          <p:nvPr/>
        </p:nvCxnSpPr>
        <p:spPr bwMode="auto">
          <a:xfrm>
            <a:off x="6295772" y="4080117"/>
            <a:ext cx="1432085" cy="2263533"/>
          </a:xfrm>
          <a:prstGeom prst="line">
            <a:avLst/>
          </a:prstGeom>
          <a:noFill/>
          <a:ln w="76200" cap="flat" cmpd="sng" algn="ctr">
            <a:solidFill>
              <a:srgbClr val="FF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233082" y="3924663"/>
            <a:ext cx="11851342" cy="2857192"/>
          </a:xfrm>
          <a:prstGeom prst="rect">
            <a:avLst/>
          </a:prstGeom>
        </p:spPr>
        <p:txBody>
          <a:bodyPr wrap="square">
            <a:spAutoFit/>
          </a:bodyPr>
          <a:lstStyle/>
          <a:p>
            <a:pPr algn="just">
              <a:spcAft>
                <a:spcPts val="709"/>
              </a:spcAft>
              <a:buClr>
                <a:srgbClr val="000099"/>
              </a:buClr>
              <a:buFont typeface="Arial" panose="020B0604020202020204" pitchFamily="34" charset="0"/>
              <a:buChar char="•"/>
              <a:defRPr/>
            </a:pPr>
            <a:r>
              <a:rPr lang="en-GB" altLang="en-US" sz="2400" kern="0" dirty="0" smtClean="0">
                <a:solidFill>
                  <a:srgbClr val="0070C0"/>
                </a:solidFill>
                <a:latin typeface="Arial" panose="020B0604020202020204" pitchFamily="34" charset="0"/>
                <a:cs typeface="Arial" panose="020B0604020202020204" pitchFamily="34" charset="0"/>
              </a:rPr>
              <a:t> Collaboration </a:t>
            </a:r>
            <a:r>
              <a:rPr lang="en-GB" altLang="en-US" sz="2400" kern="0" dirty="0">
                <a:solidFill>
                  <a:srgbClr val="0070C0"/>
                </a:solidFill>
                <a:latin typeface="Arial" panose="020B0604020202020204" pitchFamily="34" charset="0"/>
                <a:cs typeface="Arial" panose="020B0604020202020204" pitchFamily="34" charset="0"/>
              </a:rPr>
              <a:t>Agreements  provide a legal framework for cooperation between the JRC and other organisations, in particular research institutes, and allow also for the possibility of exchange personnel</a:t>
            </a:r>
          </a:p>
          <a:p>
            <a:pPr algn="just">
              <a:spcAft>
                <a:spcPts val="709"/>
              </a:spcAft>
              <a:buClr>
                <a:srgbClr val="000099"/>
              </a:buClr>
              <a:buFont typeface="Arial" panose="020B0604020202020204" pitchFamily="34" charset="0"/>
              <a:buChar char="•"/>
              <a:defRPr/>
            </a:pPr>
            <a:r>
              <a:rPr lang="en-GB" altLang="en-US" sz="2400" kern="0" dirty="0" smtClean="0">
                <a:solidFill>
                  <a:srgbClr val="0070C0"/>
                </a:solidFill>
                <a:latin typeface="Arial" panose="020B0604020202020204" pitchFamily="34" charset="0"/>
                <a:cs typeface="Arial" panose="020B0604020202020204" pitchFamily="34" charset="0"/>
              </a:rPr>
              <a:t> Similarly </a:t>
            </a:r>
            <a:r>
              <a:rPr lang="en-GB" altLang="en-US" sz="2400" kern="0" dirty="0">
                <a:solidFill>
                  <a:srgbClr val="0070C0"/>
                </a:solidFill>
                <a:latin typeface="Arial" panose="020B0604020202020204" pitchFamily="34" charset="0"/>
                <a:cs typeface="Arial" panose="020B0604020202020204" pitchFamily="34" charset="0"/>
              </a:rPr>
              <a:t>as for UVS invitation of a person to the JRC must be in the framework of scientific and technological collaboration without exchange of funds</a:t>
            </a:r>
          </a:p>
          <a:p>
            <a:pPr algn="just">
              <a:lnSpc>
                <a:spcPct val="100000"/>
              </a:lnSpc>
              <a:buClr>
                <a:srgbClr val="000099"/>
              </a:buClr>
              <a:buSzTx/>
              <a:buFont typeface="Arial" panose="020B0604020202020204" pitchFamily="34" charset="0"/>
              <a:buChar char="•"/>
              <a:defRPr/>
            </a:pPr>
            <a:r>
              <a:rPr lang="en-GB" altLang="en-US" sz="2400" kern="0" dirty="0" smtClean="0">
                <a:solidFill>
                  <a:srgbClr val="0070C0"/>
                </a:solidFill>
                <a:latin typeface="Arial" panose="020B0604020202020204" pitchFamily="34" charset="0"/>
                <a:cs typeface="Arial" panose="020B0604020202020204" pitchFamily="34" charset="0"/>
              </a:rPr>
              <a:t> The </a:t>
            </a:r>
            <a:r>
              <a:rPr lang="en-GB" altLang="en-US" sz="2400" kern="0" dirty="0">
                <a:solidFill>
                  <a:srgbClr val="0070C0"/>
                </a:solidFill>
                <a:latin typeface="Arial" panose="020B0604020202020204" pitchFamily="34" charset="0"/>
                <a:cs typeface="Arial" panose="020B0604020202020204" pitchFamily="34" charset="0"/>
              </a:rPr>
              <a:t>duration of an invitation cannot normally exceed 12 months. Extensions are possible.</a:t>
            </a:r>
            <a:endParaRPr lang="en-US" altLang="en-US" sz="2400" kern="0" dirty="0">
              <a:solidFill>
                <a:srgbClr val="0070C0"/>
              </a:solidFill>
              <a:latin typeface="Arial" panose="020B0604020202020204" pitchFamily="34" charset="0"/>
              <a:cs typeface="Arial" panose="020B0604020202020204" pitchFamily="34" charset="0"/>
            </a:endParaRPr>
          </a:p>
        </p:txBody>
      </p:sp>
      <p:pic>
        <p:nvPicPr>
          <p:cNvPr id="6" name="Picture 2"/>
          <p:cNvPicPr>
            <a:picLocks noChangeAspect="1"/>
          </p:cNvPicPr>
          <p:nvPr/>
        </p:nvPicPr>
        <p:blipFill>
          <a:blip r:embed="rId3">
            <a:extLst>
              <a:ext uri="{28A0092B-C50C-407E-A947-70E740481C1C}">
                <a14:useLocalDpi xmlns:a14="http://schemas.microsoft.com/office/drawing/2010/main" val="0"/>
              </a:ext>
            </a:extLst>
          </a:blip>
          <a:srcRect t="3891" b="6606"/>
          <a:stretch>
            <a:fillRect/>
          </a:stretch>
        </p:blipFill>
        <p:spPr bwMode="auto">
          <a:xfrm>
            <a:off x="663806" y="1714496"/>
            <a:ext cx="3779996" cy="192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44187" y="1714496"/>
            <a:ext cx="2322113" cy="176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820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ekstvak 6"/>
          <p:cNvSpPr txBox="1"/>
          <p:nvPr/>
        </p:nvSpPr>
        <p:spPr>
          <a:xfrm>
            <a:off x="1834619" y="1821435"/>
            <a:ext cx="9231167" cy="3785652"/>
          </a:xfrm>
          <a:prstGeom prst="rect">
            <a:avLst/>
          </a:prstGeom>
          <a:noFill/>
        </p:spPr>
        <p:txBody>
          <a:bodyPr wrap="square" rtlCol="0">
            <a:spAutoFit/>
          </a:bodyPr>
          <a:lstStyle/>
          <a:p>
            <a:pPr>
              <a:lnSpc>
                <a:spcPct val="200000"/>
              </a:lnSpc>
            </a:pPr>
            <a:r>
              <a:rPr lang="en-GB" sz="2400" kern="0" dirty="0" err="1" smtClean="0">
                <a:solidFill>
                  <a:srgbClr val="093B37"/>
                </a:solidFill>
                <a:latin typeface="Verdana"/>
                <a:cs typeface="Verdana"/>
              </a:rPr>
              <a:t>ec.europa.eu</a:t>
            </a:r>
            <a:r>
              <a:rPr lang="en-GB" sz="2400" kern="0" dirty="0" smtClean="0">
                <a:solidFill>
                  <a:srgbClr val="093B37"/>
                </a:solidFill>
                <a:latin typeface="Verdana"/>
                <a:cs typeface="Verdana"/>
              </a:rPr>
              <a:t>/</a:t>
            </a:r>
            <a:r>
              <a:rPr lang="en-GB" sz="2400" kern="0" dirty="0" err="1" smtClean="0">
                <a:solidFill>
                  <a:srgbClr val="093B37"/>
                </a:solidFill>
                <a:latin typeface="Verdana"/>
                <a:cs typeface="Verdana"/>
              </a:rPr>
              <a:t>jrc</a:t>
            </a:r>
            <a:endParaRPr lang="en-GB" sz="2400" kern="0" dirty="0">
              <a:solidFill>
                <a:srgbClr val="093B37"/>
              </a:solidFill>
              <a:latin typeface="Verdana"/>
              <a:cs typeface="Verdana"/>
            </a:endParaRPr>
          </a:p>
          <a:p>
            <a:pPr>
              <a:lnSpc>
                <a:spcPct val="200000"/>
              </a:lnSpc>
            </a:pPr>
            <a:r>
              <a:rPr lang="en-GB" sz="2400" kern="0" dirty="0" smtClean="0">
                <a:solidFill>
                  <a:srgbClr val="093B37"/>
                </a:solidFill>
                <a:latin typeface="Verdana"/>
                <a:cs typeface="Verdana"/>
              </a:rPr>
              <a:t>@</a:t>
            </a:r>
            <a:r>
              <a:rPr lang="en-GB" sz="2400" kern="0" dirty="0" err="1">
                <a:solidFill>
                  <a:srgbClr val="093B37"/>
                </a:solidFill>
                <a:latin typeface="Verdana"/>
                <a:cs typeface="Verdana"/>
              </a:rPr>
              <a:t>EU_ScienceHub</a:t>
            </a:r>
            <a:r>
              <a:rPr lang="en-GB" sz="2400" kern="0" dirty="0">
                <a:solidFill>
                  <a:srgbClr val="093B37"/>
                </a:solidFill>
                <a:latin typeface="Verdana"/>
                <a:cs typeface="Verdana"/>
              </a:rPr>
              <a:t> </a:t>
            </a:r>
          </a:p>
          <a:p>
            <a:pPr>
              <a:lnSpc>
                <a:spcPct val="200000"/>
              </a:lnSpc>
            </a:pPr>
            <a:r>
              <a:rPr lang="en-GB" sz="2400" kern="0" dirty="0" smtClean="0">
                <a:solidFill>
                  <a:srgbClr val="093B37"/>
                </a:solidFill>
                <a:latin typeface="Verdana"/>
                <a:cs typeface="Verdana"/>
              </a:rPr>
              <a:t>EU </a:t>
            </a:r>
            <a:r>
              <a:rPr lang="en-GB" sz="2400" kern="0" dirty="0">
                <a:solidFill>
                  <a:srgbClr val="093B37"/>
                </a:solidFill>
                <a:latin typeface="Verdana"/>
                <a:cs typeface="Verdana"/>
              </a:rPr>
              <a:t>Science Hub - Joint Research Centre</a:t>
            </a:r>
          </a:p>
          <a:p>
            <a:pPr>
              <a:lnSpc>
                <a:spcPct val="200000"/>
              </a:lnSpc>
            </a:pPr>
            <a:r>
              <a:rPr lang="en-GB" sz="2400" kern="0" dirty="0" smtClean="0">
                <a:solidFill>
                  <a:srgbClr val="093B37"/>
                </a:solidFill>
                <a:latin typeface="Verdana"/>
                <a:cs typeface="Verdana"/>
              </a:rPr>
              <a:t>Joint </a:t>
            </a:r>
            <a:r>
              <a:rPr lang="en-GB" sz="2400" kern="0" dirty="0">
                <a:solidFill>
                  <a:srgbClr val="093B37"/>
                </a:solidFill>
                <a:latin typeface="Verdana"/>
                <a:cs typeface="Verdana"/>
              </a:rPr>
              <a:t>Research Centre</a:t>
            </a:r>
          </a:p>
          <a:p>
            <a:pPr>
              <a:lnSpc>
                <a:spcPct val="200000"/>
              </a:lnSpc>
            </a:pPr>
            <a:r>
              <a:rPr lang="en-GB" sz="2400" kern="0" dirty="0" smtClean="0">
                <a:solidFill>
                  <a:srgbClr val="093B37"/>
                </a:solidFill>
                <a:latin typeface="Verdana"/>
                <a:cs typeface="Verdana"/>
              </a:rPr>
              <a:t>EU </a:t>
            </a:r>
            <a:r>
              <a:rPr lang="en-GB" sz="2400" kern="0" dirty="0">
                <a:solidFill>
                  <a:srgbClr val="093B37"/>
                </a:solidFill>
                <a:latin typeface="Verdana"/>
                <a:cs typeface="Verdana"/>
              </a:rPr>
              <a:t>Science </a:t>
            </a:r>
            <a:r>
              <a:rPr lang="en-GB" sz="2400" kern="0" dirty="0" smtClean="0">
                <a:solidFill>
                  <a:srgbClr val="093B37"/>
                </a:solidFill>
                <a:latin typeface="Verdana"/>
                <a:cs typeface="Verdana"/>
              </a:rPr>
              <a:t>Hub</a:t>
            </a:r>
            <a:endParaRPr lang="nl-NL" sz="1800" dirty="0">
              <a:solidFill>
                <a:srgbClr val="093B37"/>
              </a:solidFill>
              <a:latin typeface="Verdana"/>
              <a:ea typeface="Arial" charset="0"/>
              <a:cs typeface="Verdana"/>
            </a:endParaRPr>
          </a:p>
        </p:txBody>
      </p:sp>
      <p:sp>
        <p:nvSpPr>
          <p:cNvPr id="10"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11"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lvl="2"/>
            <a:r>
              <a:rPr lang="en-GB" sz="3600" dirty="0" smtClean="0">
                <a:solidFill>
                  <a:schemeClr val="bg1"/>
                </a:solidFill>
                <a:latin typeface="Verdana"/>
                <a:ea typeface="Arial" charset="0"/>
                <a:cs typeface="Verdana"/>
              </a:rPr>
              <a:t>Stay in touch!</a:t>
            </a:r>
            <a:endParaRPr lang="nl-NL" sz="3600" dirty="0">
              <a:solidFill>
                <a:schemeClr val="bg1"/>
              </a:solidFill>
              <a:latin typeface="Verdana"/>
              <a:ea typeface="Arial" charset="0"/>
              <a:cs typeface="Verdana"/>
            </a:endParaRPr>
          </a:p>
        </p:txBody>
      </p:sp>
      <p:pic>
        <p:nvPicPr>
          <p:cNvPr id="13" name="Picture 12" descr="H:\Desktop\logo-faceb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9695" y="3492590"/>
            <a:ext cx="623740" cy="6237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Desktop\NS_Visuals\Ppt\JRC ppt\2015 04 14 VS Expo\linkedin-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224" y="4268969"/>
            <a:ext cx="570683" cy="5740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H:\Desktop\NS_Visuals\Ppt\JRC ppt\2015 04 14 VS Expo\twitter-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179" y="2790705"/>
            <a:ext cx="570684" cy="5740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Desktop\NS_Visuals\Ppt\JRC ppt\2015 04 14 VS Expo\youtube-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616" y="4995877"/>
            <a:ext cx="559664" cy="562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Social-media.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bwMode="auto">
          <a:xfrm>
            <a:off x="1029139" y="2073391"/>
            <a:ext cx="621100" cy="63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282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2"/>
          <p:cNvSpPr/>
          <p:nvPr/>
        </p:nvSpPr>
        <p:spPr>
          <a:xfrm>
            <a:off x="17" y="0"/>
            <a:ext cx="12599987" cy="3114675"/>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lIns="91356" tIns="45677" rIns="91356" bIns="45677" rtlCol="0" anchor="ctr"/>
          <a:lstStyle/>
          <a:p>
            <a:pPr fontAlgn="base">
              <a:lnSpc>
                <a:spcPct val="95000"/>
              </a:lnSpc>
              <a:spcBef>
                <a:spcPct val="20000"/>
              </a:spcBef>
              <a:spcAft>
                <a:spcPct val="20000"/>
              </a:spcAft>
              <a:buClr>
                <a:srgbClr val="0F3277"/>
              </a:buClr>
              <a:buSzPct val="115000"/>
            </a:pPr>
            <a:endParaRPr lang="en-US" b="1" dirty="0">
              <a:solidFill>
                <a:srgbClr val="093B37"/>
              </a:solidFill>
            </a:endParaRPr>
          </a:p>
        </p:txBody>
      </p:sp>
      <p:sp>
        <p:nvSpPr>
          <p:cNvPr id="8" name="TextBox 7"/>
          <p:cNvSpPr txBox="1"/>
          <p:nvPr/>
        </p:nvSpPr>
        <p:spPr>
          <a:xfrm>
            <a:off x="2362200" y="1856455"/>
            <a:ext cx="8894762" cy="1569660"/>
          </a:xfrm>
          <a:prstGeom prst="rect">
            <a:avLst/>
          </a:prstGeom>
          <a:noFill/>
        </p:spPr>
        <p:txBody>
          <a:bodyPr wrap="square" lIns="91356" tIns="45677" rIns="91356" bIns="45677" rtlCol="0">
            <a:spAutoFit/>
          </a:bodyPr>
          <a:lstStyle/>
          <a:p>
            <a:r>
              <a:rPr lang="en-GB" sz="9600" b="1" dirty="0">
                <a:solidFill>
                  <a:schemeClr val="bg1"/>
                </a:solidFill>
                <a:latin typeface="Verdana" panose="020B0604030504040204" pitchFamily="34" charset="0"/>
                <a:ea typeface="Verdana" panose="020B0604030504040204" pitchFamily="34" charset="0"/>
                <a:cs typeface="Verdana" panose="020B0604030504040204" pitchFamily="34" charset="0"/>
              </a:rPr>
              <a:t>Thanks</a:t>
            </a:r>
          </a:p>
        </p:txBody>
      </p:sp>
      <p:pic>
        <p:nvPicPr>
          <p:cNvPr id="10" name="Shape 296" descr="photo-1434030216411-0b793f4b4173.jpg"/>
          <p:cNvPicPr preferRelativeResize="0"/>
          <p:nvPr/>
        </p:nvPicPr>
        <p:blipFill>
          <a:blip r:embed="rId3">
            <a:alphaModFix/>
          </a:blip>
          <a:stretch>
            <a:fillRect/>
          </a:stretch>
        </p:blipFill>
        <p:spPr>
          <a:xfrm>
            <a:off x="700017" y="2406354"/>
            <a:ext cx="1393799" cy="1393799"/>
          </a:xfrm>
          <a:prstGeom prst="ellipse">
            <a:avLst/>
          </a:prstGeom>
          <a:noFill/>
          <a:ln>
            <a:noFill/>
          </a:ln>
        </p:spPr>
      </p:pic>
      <p:sp>
        <p:nvSpPr>
          <p:cNvPr id="7" name="TextBox 8"/>
          <p:cNvSpPr txBox="1"/>
          <p:nvPr/>
        </p:nvSpPr>
        <p:spPr>
          <a:xfrm>
            <a:off x="2419350" y="3273440"/>
            <a:ext cx="9201150" cy="553998"/>
          </a:xfrm>
          <a:prstGeom prst="rect">
            <a:avLst/>
          </a:prstGeom>
          <a:noFill/>
        </p:spPr>
        <p:txBody>
          <a:bodyPr wrap="square" lIns="91356" tIns="0" rIns="91356" bIns="0" rtlCol="0">
            <a:spAutoFit/>
          </a:bodyPr>
          <a:lstStyle/>
          <a:p>
            <a:r>
              <a:rPr lang="en-GB" sz="3600" dirty="0" smtClean="0">
                <a:solidFill>
                  <a:srgbClr val="093B37"/>
                </a:solidFill>
                <a:latin typeface="Verdana" panose="020B0604030504040204" pitchFamily="34" charset="0"/>
                <a:ea typeface="Verdana" panose="020B0604030504040204" pitchFamily="34" charset="0"/>
                <a:cs typeface="Verdana" panose="020B0604030504040204" pitchFamily="34" charset="0"/>
              </a:rPr>
              <a:t>Questions?</a:t>
            </a:r>
          </a:p>
        </p:txBody>
      </p:sp>
      <p:sp>
        <p:nvSpPr>
          <p:cNvPr id="11" name="Tekstvak 10"/>
          <p:cNvSpPr txBox="1"/>
          <p:nvPr/>
        </p:nvSpPr>
        <p:spPr>
          <a:xfrm>
            <a:off x="2546350" y="3865538"/>
            <a:ext cx="7861300" cy="399405"/>
          </a:xfrm>
          <a:prstGeom prst="rect">
            <a:avLst/>
          </a:prstGeom>
          <a:noFill/>
        </p:spPr>
        <p:txBody>
          <a:bodyPr wrap="square" lIns="0" tIns="0" rIns="0" bIns="0" rtlCol="0">
            <a:spAutoFit/>
          </a:bodyPr>
          <a:lstStyle/>
          <a:p>
            <a:pPr defTabSz="913535" fontAlgn="base">
              <a:lnSpc>
                <a:spcPct val="150000"/>
              </a:lnSpc>
              <a:spcBef>
                <a:spcPct val="0"/>
              </a:spcBef>
              <a:spcAft>
                <a:spcPct val="0"/>
              </a:spcAft>
              <a:buClr>
                <a:srgbClr val="3B83C1"/>
              </a:buClr>
            </a:pPr>
            <a:r>
              <a:rPr lang="en-GB" sz="2000" dirty="0">
                <a:solidFill>
                  <a:srgbClr val="093B37"/>
                </a:solidFill>
                <a:latin typeface="Verdana" panose="020B0604030504040204" pitchFamily="34" charset="0"/>
                <a:ea typeface="Verdana" panose="020B0604030504040204" pitchFamily="34" charset="0"/>
                <a:cs typeface="Verdana" panose="020B0604030504040204" pitchFamily="34" charset="0"/>
              </a:rPr>
              <a:t>You can find me at </a:t>
            </a:r>
            <a:r>
              <a:rPr lang="en-GB" sz="2000" b="1" dirty="0" smtClean="0">
                <a:solidFill>
                  <a:srgbClr val="093B37"/>
                </a:solidFill>
                <a:latin typeface="Verdana" panose="020B0604030504040204" pitchFamily="34" charset="0"/>
                <a:ea typeface="Verdana" panose="020B0604030504040204" pitchFamily="34" charset="0"/>
                <a:cs typeface="Verdana" panose="020B0604030504040204" pitchFamily="34" charset="0"/>
              </a:rPr>
              <a:t>martin.muehleck</a:t>
            </a:r>
            <a:r>
              <a:rPr lang="en-GB" sz="2000" b="1" dirty="0" smtClean="0">
                <a:solidFill>
                  <a:srgbClr val="093B37"/>
                </a:solidFill>
                <a:latin typeface="Verdana" panose="020B0604030504040204" pitchFamily="34" charset="0"/>
                <a:ea typeface="Verdana" panose="020B0604030504040204" pitchFamily="34" charset="0"/>
                <a:cs typeface="Verdana" panose="020B0604030504040204" pitchFamily="34" charset="0"/>
              </a:rPr>
              <a:t>@ec.europa.eu</a:t>
            </a:r>
            <a:endParaRPr lang="nl-NL" sz="2000" dirty="0">
              <a:solidFill>
                <a:srgbClr val="093B37"/>
              </a:solidFill>
              <a:latin typeface="Verdana"/>
              <a:ea typeface="ＭＳ Ｐゴシック"/>
            </a:endParaRPr>
          </a:p>
        </p:txBody>
      </p:sp>
    </p:spTree>
    <p:extLst>
      <p:ext uri="{BB962C8B-B14F-4D97-AF65-F5344CB8AC3E}">
        <p14:creationId xmlns:p14="http://schemas.microsoft.com/office/powerpoint/2010/main" val="245603868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3"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nl-NL" sz="3600" dirty="0" smtClean="0">
                <a:solidFill>
                  <a:schemeClr val="bg1"/>
                </a:solidFill>
                <a:latin typeface="Verdana"/>
                <a:ea typeface="Arial" charset="0"/>
                <a:cs typeface="Verdana"/>
              </a:rPr>
              <a:t>The JRC </a:t>
            </a:r>
            <a:r>
              <a:rPr lang="nl-NL" sz="3600" dirty="0" err="1" smtClean="0">
                <a:solidFill>
                  <a:schemeClr val="bg1"/>
                </a:solidFill>
                <a:latin typeface="Verdana"/>
                <a:ea typeface="Arial" charset="0"/>
                <a:cs typeface="Verdana"/>
              </a:rPr>
              <a:t>within</a:t>
            </a:r>
            <a:r>
              <a:rPr lang="nl-NL" sz="3600" dirty="0" smtClean="0">
                <a:solidFill>
                  <a:schemeClr val="bg1"/>
                </a:solidFill>
                <a:latin typeface="Verdana"/>
                <a:ea typeface="Arial" charset="0"/>
                <a:cs typeface="Verdana"/>
              </a:rPr>
              <a:t> the </a:t>
            </a:r>
            <a:r>
              <a:rPr lang="nl-NL" sz="3600" dirty="0" err="1" smtClean="0">
                <a:solidFill>
                  <a:schemeClr val="bg1"/>
                </a:solidFill>
                <a:latin typeface="Verdana"/>
                <a:ea typeface="Arial" charset="0"/>
                <a:cs typeface="Verdana"/>
              </a:rPr>
              <a:t>Commission</a:t>
            </a:r>
            <a:endParaRPr lang="nl-NL" sz="3600" dirty="0">
              <a:solidFill>
                <a:schemeClr val="bg1"/>
              </a:solidFill>
              <a:latin typeface="Verdana"/>
              <a:ea typeface="Arial" charset="0"/>
              <a:cs typeface="Verdana"/>
            </a:endParaRPr>
          </a:p>
        </p:txBody>
      </p:sp>
      <p:pic>
        <p:nvPicPr>
          <p:cNvPr id="20" name="Picture 19" descr="JRC-within-Commission-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4" y="1531052"/>
            <a:ext cx="12597384" cy="4715256"/>
          </a:xfrm>
          <a:prstGeom prst="rect">
            <a:avLst/>
          </a:prstGeom>
        </p:spPr>
      </p:pic>
    </p:spTree>
    <p:extLst>
      <p:ext uri="{BB962C8B-B14F-4D97-AF65-F5344CB8AC3E}">
        <p14:creationId xmlns:p14="http://schemas.microsoft.com/office/powerpoint/2010/main" val="20883325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9"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sz="3600" dirty="0" smtClean="0">
                <a:solidFill>
                  <a:schemeClr val="bg1"/>
                </a:solidFill>
                <a:latin typeface="Verdana"/>
                <a:ea typeface="Arial" charset="0"/>
                <a:cs typeface="Verdana"/>
              </a:rPr>
              <a:t>JRC's </a:t>
            </a:r>
            <a:r>
              <a:rPr lang="en-GB" sz="3600" dirty="0">
                <a:solidFill>
                  <a:schemeClr val="bg1"/>
                </a:solidFill>
                <a:latin typeface="Verdana"/>
                <a:ea typeface="Arial" charset="0"/>
                <a:cs typeface="Verdana"/>
              </a:rPr>
              <a:t>Mission</a:t>
            </a:r>
          </a:p>
        </p:txBody>
      </p:sp>
      <p:sp>
        <p:nvSpPr>
          <p:cNvPr id="2" name="Title 1"/>
          <p:cNvSpPr txBox="1">
            <a:spLocks/>
          </p:cNvSpPr>
          <p:nvPr/>
        </p:nvSpPr>
        <p:spPr>
          <a:xfrm>
            <a:off x="0" y="719315"/>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lvl="2"/>
            <a:endParaRPr lang="en-GB" sz="3600" dirty="0">
              <a:solidFill>
                <a:schemeClr val="bg1"/>
              </a:solidFill>
              <a:latin typeface="Arial" charset="0"/>
              <a:ea typeface="Arial" charset="0"/>
              <a:cs typeface="Arial" charset="0"/>
            </a:endParaRPr>
          </a:p>
        </p:txBody>
      </p:sp>
      <p:sp>
        <p:nvSpPr>
          <p:cNvPr id="16" name="Tekstvak 15"/>
          <p:cNvSpPr txBox="1"/>
          <p:nvPr/>
        </p:nvSpPr>
        <p:spPr>
          <a:xfrm>
            <a:off x="791297" y="2032116"/>
            <a:ext cx="11017395" cy="1913344"/>
          </a:xfrm>
          <a:prstGeom prst="rect">
            <a:avLst/>
          </a:prstGeom>
          <a:noFill/>
        </p:spPr>
        <p:txBody>
          <a:bodyPr wrap="square" rtlCol="0">
            <a:spAutoFit/>
          </a:bodyPr>
          <a:lstStyle/>
          <a:p>
            <a:pPr algn="ctr">
              <a:lnSpc>
                <a:spcPct val="150000"/>
              </a:lnSpc>
            </a:pPr>
            <a:r>
              <a:rPr lang="en-GB" sz="2000" b="1" i="1" dirty="0" smtClean="0">
                <a:solidFill>
                  <a:srgbClr val="093B37"/>
                </a:solidFill>
                <a:latin typeface="Verdana"/>
                <a:ea typeface="MS PGothic" pitchFamily="34" charset="-128"/>
                <a:cs typeface="ＭＳ Ｐゴシック" charset="0"/>
              </a:rPr>
              <a:t>As the science and knowledge service </a:t>
            </a:r>
            <a:br>
              <a:rPr lang="en-GB" sz="2000" b="1" i="1" dirty="0" smtClean="0">
                <a:solidFill>
                  <a:srgbClr val="093B37"/>
                </a:solidFill>
                <a:latin typeface="Verdana"/>
                <a:ea typeface="MS PGothic" pitchFamily="34" charset="-128"/>
                <a:cs typeface="ＭＳ Ｐゴシック" charset="0"/>
              </a:rPr>
            </a:br>
            <a:r>
              <a:rPr lang="en-GB" sz="2000" b="1" i="1" dirty="0" smtClean="0">
                <a:solidFill>
                  <a:srgbClr val="093B37"/>
                </a:solidFill>
                <a:latin typeface="Verdana"/>
                <a:ea typeface="MS PGothic" pitchFamily="34" charset="-128"/>
                <a:cs typeface="ＭＳ Ｐゴシック" charset="0"/>
              </a:rPr>
              <a:t>of the Commission our mission is to support </a:t>
            </a:r>
            <a:br>
              <a:rPr lang="en-GB" sz="2000" b="1" i="1" dirty="0" smtClean="0">
                <a:solidFill>
                  <a:srgbClr val="093B37"/>
                </a:solidFill>
                <a:latin typeface="Verdana"/>
                <a:ea typeface="MS PGothic" pitchFamily="34" charset="-128"/>
                <a:cs typeface="ＭＳ Ｐゴシック" charset="0"/>
              </a:rPr>
            </a:br>
            <a:r>
              <a:rPr lang="en-GB" sz="2000" b="1" i="1" dirty="0" smtClean="0">
                <a:solidFill>
                  <a:srgbClr val="093B37"/>
                </a:solidFill>
                <a:latin typeface="Verdana"/>
                <a:ea typeface="MS PGothic" pitchFamily="34" charset="-128"/>
                <a:cs typeface="ＭＳ Ｐゴシック" charset="0"/>
              </a:rPr>
              <a:t>EU policies with independent evidence </a:t>
            </a:r>
          </a:p>
          <a:p>
            <a:pPr algn="ctr">
              <a:lnSpc>
                <a:spcPct val="150000"/>
              </a:lnSpc>
            </a:pPr>
            <a:r>
              <a:rPr lang="en-GB" sz="2000" b="1" i="1" dirty="0" smtClean="0">
                <a:solidFill>
                  <a:srgbClr val="093B37"/>
                </a:solidFill>
                <a:latin typeface="Verdana"/>
                <a:ea typeface="MS PGothic" pitchFamily="34" charset="-128"/>
                <a:cs typeface="ＭＳ Ｐゴシック" charset="0"/>
              </a:rPr>
              <a:t>throughout the whole policy cycle</a:t>
            </a:r>
            <a:endParaRPr lang="en-GB" sz="4400" b="1" i="1" dirty="0" smtClean="0">
              <a:solidFill>
                <a:srgbClr val="093B37"/>
              </a:solidFill>
              <a:latin typeface="Verdana"/>
              <a:ea typeface="MS PGothic" pitchFamily="34" charset="-128"/>
              <a:cs typeface="ＭＳ Ｐゴシック" charset="0"/>
            </a:endParaRPr>
          </a:p>
        </p:txBody>
      </p:sp>
      <p:sp>
        <p:nvSpPr>
          <p:cNvPr id="17" name="Tekstvak 16"/>
          <p:cNvSpPr txBox="1"/>
          <p:nvPr/>
        </p:nvSpPr>
        <p:spPr>
          <a:xfrm>
            <a:off x="8706028" y="3522880"/>
            <a:ext cx="1239079" cy="1200329"/>
          </a:xfrm>
          <a:prstGeom prst="rect">
            <a:avLst/>
          </a:prstGeom>
          <a:noFill/>
        </p:spPr>
        <p:txBody>
          <a:bodyPr wrap="square" rtlCol="0">
            <a:spAutoFit/>
          </a:bodyPr>
          <a:lstStyle/>
          <a:p>
            <a:r>
              <a:rPr lang="en-GB" sz="7200" b="1" i="1" dirty="0" smtClean="0">
                <a:solidFill>
                  <a:srgbClr val="093B37"/>
                </a:solidFill>
                <a:latin typeface="Verdana"/>
                <a:ea typeface="MS PGothic" pitchFamily="34" charset="-128"/>
                <a:cs typeface="ＭＳ Ｐゴシック" charset="0"/>
              </a:rPr>
              <a:t>"</a:t>
            </a:r>
            <a:endParaRPr lang="nl-NL" sz="7200" dirty="0">
              <a:solidFill>
                <a:srgbClr val="093B37"/>
              </a:solidFill>
            </a:endParaRPr>
          </a:p>
        </p:txBody>
      </p:sp>
      <p:sp>
        <p:nvSpPr>
          <p:cNvPr id="18" name="Tekstvak 17"/>
          <p:cNvSpPr txBox="1"/>
          <p:nvPr/>
        </p:nvSpPr>
        <p:spPr>
          <a:xfrm>
            <a:off x="2753647" y="1742382"/>
            <a:ext cx="930938" cy="1200329"/>
          </a:xfrm>
          <a:prstGeom prst="rect">
            <a:avLst/>
          </a:prstGeom>
          <a:noFill/>
        </p:spPr>
        <p:txBody>
          <a:bodyPr wrap="square" rtlCol="0">
            <a:spAutoFit/>
          </a:bodyPr>
          <a:lstStyle/>
          <a:p>
            <a:r>
              <a:rPr lang="en-GB" sz="7200" b="1" i="1" dirty="0" smtClean="0">
                <a:solidFill>
                  <a:srgbClr val="093B37"/>
                </a:solidFill>
                <a:latin typeface="Verdana"/>
                <a:ea typeface="MS PGothic" pitchFamily="34" charset="-128"/>
                <a:cs typeface="ＭＳ Ｐゴシック" charset="0"/>
              </a:rPr>
              <a:t>"</a:t>
            </a:r>
            <a:endParaRPr lang="nl-NL" sz="7200" dirty="0">
              <a:solidFill>
                <a:srgbClr val="093B37"/>
              </a:solidFill>
            </a:endParaRPr>
          </a:p>
        </p:txBody>
      </p:sp>
      <p:pic>
        <p:nvPicPr>
          <p:cNvPr id="19" name="Afbeelding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219116" y="4181679"/>
            <a:ext cx="5787282" cy="2061958"/>
          </a:xfrm>
          <a:prstGeom prst="rect">
            <a:avLst/>
          </a:prstGeom>
        </p:spPr>
      </p:pic>
    </p:spTree>
    <p:extLst>
      <p:ext uri="{BB962C8B-B14F-4D97-AF65-F5344CB8AC3E}">
        <p14:creationId xmlns:p14="http://schemas.microsoft.com/office/powerpoint/2010/main" val="13781271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750"/>
                                        <p:tgtEl>
                                          <p:spTgt spid="9"/>
                                        </p:tgtEl>
                                      </p:cBhvr>
                                    </p:animEffect>
                                  </p:childTnLst>
                                </p:cTn>
                              </p:par>
                            </p:childTnLst>
                          </p:cTn>
                        </p:par>
                        <p:par>
                          <p:cTn id="8" fill="hold">
                            <p:stCondLst>
                              <p:cond delay="750"/>
                            </p:stCondLst>
                            <p:childTnLst>
                              <p:par>
                                <p:cTn id="9" presetID="14"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randombar(horizontal)">
                                      <p:cBhvr>
                                        <p:cTn id="11" dur="500"/>
                                        <p:tgtEl>
                                          <p:spTgt spid="18"/>
                                        </p:tgtEl>
                                      </p:cBhvr>
                                    </p:animEffect>
                                  </p:childTnLst>
                                </p:cTn>
                              </p:par>
                            </p:childTnLst>
                          </p:cTn>
                        </p:par>
                        <p:par>
                          <p:cTn id="12" fill="hold">
                            <p:stCondLst>
                              <p:cond delay="125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childTnLst>
                          </p:cTn>
                        </p:par>
                        <p:par>
                          <p:cTn id="16" fill="hold">
                            <p:stCondLst>
                              <p:cond delay="1750"/>
                            </p:stCondLst>
                            <p:childTnLst>
                              <p:par>
                                <p:cTn id="17" presetID="14" presetClass="entr" presetSubtype="1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4"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US" sz="3600" dirty="0" smtClean="0">
                <a:solidFill>
                  <a:schemeClr val="bg1"/>
                </a:solidFill>
                <a:latin typeface="Verdana"/>
                <a:cs typeface="Verdana"/>
              </a:rPr>
              <a:t>JRC sites</a:t>
            </a:r>
            <a:endParaRPr lang="nl-NL" sz="3600" dirty="0">
              <a:solidFill>
                <a:schemeClr val="bg1"/>
              </a:solidFill>
              <a:latin typeface="Verdana"/>
              <a:ea typeface="Arial" charset="0"/>
              <a:cs typeface="Verdana"/>
            </a:endParaRPr>
          </a:p>
        </p:txBody>
      </p:sp>
      <p:sp>
        <p:nvSpPr>
          <p:cNvPr id="10" name="Tekstvak 9"/>
          <p:cNvSpPr txBox="1"/>
          <p:nvPr/>
        </p:nvSpPr>
        <p:spPr>
          <a:xfrm>
            <a:off x="120578" y="1942285"/>
            <a:ext cx="6504684" cy="4026743"/>
          </a:xfrm>
          <a:prstGeom prst="rect">
            <a:avLst/>
          </a:prstGeom>
          <a:noFill/>
        </p:spPr>
        <p:txBody>
          <a:bodyPr wrap="square" bIns="0" rtlCol="0">
            <a:spAutoFit/>
          </a:bodyPr>
          <a:lstStyle/>
          <a:p>
            <a:pPr marL="342000">
              <a:spcBef>
                <a:spcPts val="1600"/>
              </a:spcBef>
            </a:pPr>
            <a:r>
              <a:rPr lang="en-US" sz="2400" dirty="0">
                <a:solidFill>
                  <a:srgbClr val="093B37"/>
                </a:solidFill>
                <a:latin typeface="Verdana"/>
                <a:cs typeface="Verdana"/>
              </a:rPr>
              <a:t>Headquarters in Brussels </a:t>
            </a:r>
            <a:r>
              <a:rPr lang="en-US" sz="2400" dirty="0" smtClean="0">
                <a:solidFill>
                  <a:srgbClr val="093B37"/>
                </a:solidFill>
                <a:latin typeface="Verdana"/>
                <a:cs typeface="Verdana"/>
              </a:rPr>
              <a:t/>
            </a:r>
            <a:br>
              <a:rPr lang="en-US" sz="2400" dirty="0" smtClean="0">
                <a:solidFill>
                  <a:srgbClr val="093B37"/>
                </a:solidFill>
                <a:latin typeface="Verdana"/>
                <a:cs typeface="Verdana"/>
              </a:rPr>
            </a:br>
            <a:r>
              <a:rPr lang="en-US" sz="2400" dirty="0" smtClean="0">
                <a:solidFill>
                  <a:srgbClr val="093B37"/>
                </a:solidFill>
                <a:latin typeface="Verdana"/>
                <a:cs typeface="Verdana"/>
              </a:rPr>
              <a:t>and </a:t>
            </a:r>
            <a:r>
              <a:rPr lang="en-US" sz="2400" dirty="0">
                <a:solidFill>
                  <a:srgbClr val="093B37"/>
                </a:solidFill>
                <a:latin typeface="Verdana"/>
                <a:cs typeface="Verdana"/>
              </a:rPr>
              <a:t>research </a:t>
            </a:r>
            <a:r>
              <a:rPr lang="en-US" sz="2400" dirty="0" smtClean="0">
                <a:solidFill>
                  <a:srgbClr val="093B37"/>
                </a:solidFill>
                <a:latin typeface="Verdana"/>
                <a:cs typeface="Verdana"/>
              </a:rPr>
              <a:t>facilities located </a:t>
            </a:r>
            <a:br>
              <a:rPr lang="en-US" sz="2400" dirty="0" smtClean="0">
                <a:solidFill>
                  <a:srgbClr val="093B37"/>
                </a:solidFill>
                <a:latin typeface="Verdana"/>
                <a:cs typeface="Verdana"/>
              </a:rPr>
            </a:br>
            <a:r>
              <a:rPr lang="en-US" sz="2400" dirty="0" smtClean="0">
                <a:solidFill>
                  <a:srgbClr val="093B37"/>
                </a:solidFill>
                <a:latin typeface="Verdana"/>
                <a:cs typeface="Verdana"/>
              </a:rPr>
              <a:t>in</a:t>
            </a:r>
            <a:r>
              <a:rPr lang="en-US" sz="2400" dirty="0" smtClean="0">
                <a:solidFill>
                  <a:srgbClr val="3B83C1"/>
                </a:solidFill>
                <a:latin typeface="Verdana"/>
                <a:cs typeface="Verdana"/>
              </a:rPr>
              <a:t> </a:t>
            </a:r>
            <a:r>
              <a:rPr lang="en-US" sz="2400" b="1" dirty="0">
                <a:solidFill>
                  <a:srgbClr val="093B37"/>
                </a:solidFill>
                <a:latin typeface="Verdana"/>
                <a:cs typeface="Verdana"/>
              </a:rPr>
              <a:t>5 Member </a:t>
            </a:r>
            <a:r>
              <a:rPr lang="en-US" sz="2400" b="1" dirty="0" smtClean="0">
                <a:solidFill>
                  <a:srgbClr val="093B37"/>
                </a:solidFill>
                <a:latin typeface="Verdana"/>
                <a:cs typeface="Verdana"/>
              </a:rPr>
              <a:t>States: </a:t>
            </a:r>
          </a:p>
          <a:p>
            <a:pPr marL="684900" indent="-342900">
              <a:spcBef>
                <a:spcPts val="1600"/>
              </a:spcBef>
              <a:buClr>
                <a:srgbClr val="093B37"/>
              </a:buClr>
              <a:buSzPct val="150000"/>
              <a:buFont typeface="Arial"/>
              <a:buChar char="•"/>
            </a:pPr>
            <a:r>
              <a:rPr lang="en-US" sz="2400" dirty="0" smtClean="0">
                <a:solidFill>
                  <a:srgbClr val="093B37"/>
                </a:solidFill>
                <a:latin typeface="Verdana"/>
                <a:cs typeface="Verdana"/>
              </a:rPr>
              <a:t>Belgium (</a:t>
            </a:r>
            <a:r>
              <a:rPr lang="en-US" sz="2400" dirty="0" err="1" smtClean="0">
                <a:solidFill>
                  <a:srgbClr val="093B37"/>
                </a:solidFill>
                <a:latin typeface="Verdana"/>
                <a:cs typeface="Verdana"/>
              </a:rPr>
              <a:t>Geel</a:t>
            </a:r>
            <a:r>
              <a:rPr lang="en-US" sz="2400" dirty="0" smtClean="0">
                <a:solidFill>
                  <a:srgbClr val="093B37"/>
                </a:solidFill>
                <a:latin typeface="Verdana"/>
                <a:cs typeface="Verdana"/>
              </a:rPr>
              <a:t>)</a:t>
            </a:r>
            <a:endParaRPr lang="en-US" sz="2400" dirty="0">
              <a:solidFill>
                <a:srgbClr val="093B37"/>
              </a:solidFill>
              <a:latin typeface="Verdana"/>
              <a:cs typeface="Verdana"/>
            </a:endParaRPr>
          </a:p>
          <a:p>
            <a:pPr marL="684900" indent="-342900">
              <a:spcBef>
                <a:spcPts val="1600"/>
              </a:spcBef>
              <a:buClr>
                <a:srgbClr val="093B37"/>
              </a:buClr>
              <a:buSzPct val="150000"/>
              <a:buFont typeface="Arial"/>
              <a:buChar char="•"/>
            </a:pPr>
            <a:r>
              <a:rPr lang="en-US" sz="2400" dirty="0" smtClean="0">
                <a:solidFill>
                  <a:srgbClr val="093B37"/>
                </a:solidFill>
                <a:latin typeface="Verdana"/>
                <a:cs typeface="Verdana"/>
              </a:rPr>
              <a:t>Germany </a:t>
            </a:r>
            <a:r>
              <a:rPr lang="en-US" sz="2400" dirty="0">
                <a:solidFill>
                  <a:srgbClr val="093B37"/>
                </a:solidFill>
                <a:latin typeface="Verdana"/>
                <a:cs typeface="Verdana"/>
              </a:rPr>
              <a:t>(Karlsruhe</a:t>
            </a:r>
            <a:r>
              <a:rPr lang="en-US" sz="2400" dirty="0" smtClean="0">
                <a:solidFill>
                  <a:srgbClr val="093B37"/>
                </a:solidFill>
                <a:latin typeface="Verdana"/>
                <a:cs typeface="Verdana"/>
              </a:rPr>
              <a:t>)</a:t>
            </a:r>
            <a:endParaRPr lang="en-US" sz="2400" dirty="0">
              <a:solidFill>
                <a:srgbClr val="093B37"/>
              </a:solidFill>
              <a:latin typeface="Verdana"/>
              <a:cs typeface="Verdana"/>
            </a:endParaRPr>
          </a:p>
          <a:p>
            <a:pPr marL="684900" indent="-342900">
              <a:spcBef>
                <a:spcPts val="1600"/>
              </a:spcBef>
              <a:buClr>
                <a:srgbClr val="093B37"/>
              </a:buClr>
              <a:buSzPct val="150000"/>
              <a:buFont typeface="Arial"/>
              <a:buChar char="•"/>
            </a:pPr>
            <a:r>
              <a:rPr lang="en-US" sz="2400" dirty="0" smtClean="0">
                <a:solidFill>
                  <a:srgbClr val="093B37"/>
                </a:solidFill>
                <a:latin typeface="Verdana"/>
                <a:cs typeface="Verdana"/>
              </a:rPr>
              <a:t>Italy </a:t>
            </a:r>
            <a:r>
              <a:rPr lang="en-US" sz="2400" dirty="0">
                <a:solidFill>
                  <a:srgbClr val="093B37"/>
                </a:solidFill>
                <a:latin typeface="Verdana"/>
                <a:cs typeface="Verdana"/>
              </a:rPr>
              <a:t>(</a:t>
            </a:r>
            <a:r>
              <a:rPr lang="en-US" sz="2400" dirty="0" err="1">
                <a:solidFill>
                  <a:srgbClr val="093B37"/>
                </a:solidFill>
                <a:latin typeface="Verdana"/>
                <a:cs typeface="Verdana"/>
              </a:rPr>
              <a:t>Ispra</a:t>
            </a:r>
            <a:r>
              <a:rPr lang="en-US" sz="2400" dirty="0" smtClean="0">
                <a:solidFill>
                  <a:srgbClr val="093B37"/>
                </a:solidFill>
                <a:latin typeface="Verdana"/>
                <a:cs typeface="Verdana"/>
              </a:rPr>
              <a:t>)</a:t>
            </a:r>
            <a:endParaRPr lang="en-US" sz="2400" dirty="0">
              <a:solidFill>
                <a:srgbClr val="093B37"/>
              </a:solidFill>
              <a:latin typeface="Verdana"/>
              <a:cs typeface="Verdana"/>
            </a:endParaRPr>
          </a:p>
          <a:p>
            <a:pPr marL="684900" indent="-342900">
              <a:spcBef>
                <a:spcPts val="1600"/>
              </a:spcBef>
              <a:buClr>
                <a:srgbClr val="093B37"/>
              </a:buClr>
              <a:buSzPct val="150000"/>
              <a:buFont typeface="Arial"/>
              <a:buChar char="•"/>
            </a:pPr>
            <a:r>
              <a:rPr lang="en-US" sz="2400" dirty="0" smtClean="0">
                <a:solidFill>
                  <a:srgbClr val="093B37"/>
                </a:solidFill>
                <a:latin typeface="Verdana"/>
                <a:cs typeface="Verdana"/>
              </a:rPr>
              <a:t>The </a:t>
            </a:r>
            <a:r>
              <a:rPr lang="en-US" sz="2400" dirty="0">
                <a:solidFill>
                  <a:srgbClr val="093B37"/>
                </a:solidFill>
                <a:latin typeface="Verdana"/>
                <a:cs typeface="Verdana"/>
              </a:rPr>
              <a:t>Netherlands (</a:t>
            </a:r>
            <a:r>
              <a:rPr lang="en-US" sz="2400" dirty="0" err="1">
                <a:solidFill>
                  <a:srgbClr val="093B37"/>
                </a:solidFill>
                <a:latin typeface="Verdana"/>
                <a:cs typeface="Verdana"/>
              </a:rPr>
              <a:t>Petten</a:t>
            </a:r>
            <a:r>
              <a:rPr lang="en-US" sz="2400" dirty="0" smtClean="0">
                <a:solidFill>
                  <a:srgbClr val="093B37"/>
                </a:solidFill>
                <a:latin typeface="Verdana"/>
                <a:cs typeface="Verdana"/>
              </a:rPr>
              <a:t>)</a:t>
            </a:r>
            <a:endParaRPr lang="en-US" sz="2400" dirty="0">
              <a:solidFill>
                <a:srgbClr val="093B37"/>
              </a:solidFill>
              <a:latin typeface="Verdana"/>
              <a:cs typeface="Verdana"/>
            </a:endParaRPr>
          </a:p>
          <a:p>
            <a:pPr marL="684900" indent="-342900">
              <a:spcBef>
                <a:spcPts val="1600"/>
              </a:spcBef>
              <a:buClr>
                <a:srgbClr val="093B37"/>
              </a:buClr>
              <a:buSzPct val="150000"/>
              <a:buFont typeface="Arial"/>
              <a:buChar char="•"/>
            </a:pPr>
            <a:r>
              <a:rPr lang="en-US" sz="2400" dirty="0" smtClean="0">
                <a:solidFill>
                  <a:srgbClr val="093B37"/>
                </a:solidFill>
                <a:latin typeface="Verdana"/>
                <a:cs typeface="Verdana"/>
              </a:rPr>
              <a:t>Spain </a:t>
            </a:r>
            <a:r>
              <a:rPr lang="en-US" sz="2400" dirty="0">
                <a:solidFill>
                  <a:srgbClr val="093B37"/>
                </a:solidFill>
                <a:latin typeface="Verdana"/>
                <a:cs typeface="Verdana"/>
              </a:rPr>
              <a:t>(Seville</a:t>
            </a:r>
            <a:r>
              <a:rPr lang="en-US" sz="2400" dirty="0" smtClean="0">
                <a:solidFill>
                  <a:srgbClr val="093B37"/>
                </a:solidFill>
                <a:latin typeface="Verdana"/>
                <a:cs typeface="Verdana"/>
              </a:rPr>
              <a:t>)</a:t>
            </a:r>
            <a:endParaRPr lang="nl-NL" sz="1800" dirty="0">
              <a:latin typeface="Verdana"/>
              <a:ea typeface="Arial" charset="0"/>
              <a:cs typeface="Verdana"/>
            </a:endParaRPr>
          </a:p>
        </p:txBody>
      </p:sp>
      <p:pic>
        <p:nvPicPr>
          <p:cNvPr id="11" name="Picture 5" descr="JRC-sites-map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7744" y="426294"/>
            <a:ext cx="8308816" cy="5685662"/>
          </a:xfrm>
          <a:prstGeom prst="rect">
            <a:avLst/>
          </a:prstGeom>
        </p:spPr>
      </p:pic>
    </p:spTree>
    <p:extLst>
      <p:ext uri="{BB962C8B-B14F-4D97-AF65-F5344CB8AC3E}">
        <p14:creationId xmlns:p14="http://schemas.microsoft.com/office/powerpoint/2010/main" val="42621350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 calcmode="lin" valueType="num">
                                      <p:cBhvr additive="base">
                                        <p:cTn id="16"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 calcmode="lin" valueType="num">
                                      <p:cBhvr additive="base">
                                        <p:cTn id="21"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4000"/>
                            </p:stCondLst>
                            <p:childTnLst>
                              <p:par>
                                <p:cTn id="24" presetID="2" presetClass="entr" presetSubtype="4" fill="hold" nodeType="afterEffect">
                                  <p:stCondLst>
                                    <p:cond delay="0"/>
                                  </p:stCondLst>
                                  <p:childTnLst>
                                    <p:set>
                                      <p:cBhvr>
                                        <p:cTn id="25" dur="1" fill="hold">
                                          <p:stCondLst>
                                            <p:cond delay="0"/>
                                          </p:stCondLst>
                                        </p:cTn>
                                        <p:tgtEl>
                                          <p:spTgt spid="10">
                                            <p:txEl>
                                              <p:pRg st="3" end="3"/>
                                            </p:txEl>
                                          </p:spTgt>
                                        </p:tgtEl>
                                        <p:attrNameLst>
                                          <p:attrName>style.visibility</p:attrName>
                                        </p:attrNameLst>
                                      </p:cBhvr>
                                      <p:to>
                                        <p:strVal val="visible"/>
                                      </p:to>
                                    </p:set>
                                    <p:anim calcmode="lin" valueType="num">
                                      <p:cBhvr additive="base">
                                        <p:cTn id="2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0"/>
                            </p:stCondLst>
                            <p:childTnLst>
                              <p:par>
                                <p:cTn id="29" presetID="2" presetClass="entr" presetSubtype="4" fill="hold" nodeType="after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anim calcmode="lin" valueType="num">
                                      <p:cBhvr additive="base">
                                        <p:cTn id="31"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6000"/>
                            </p:stCondLst>
                            <p:childTnLst>
                              <p:par>
                                <p:cTn id="34" presetID="2" presetClass="entr" presetSubtype="4" fill="hold" nodeType="afterEffect">
                                  <p:stCondLst>
                                    <p:cond delay="0"/>
                                  </p:stCondLst>
                                  <p:childTnLst>
                                    <p:set>
                                      <p:cBhvr>
                                        <p:cTn id="35" dur="1" fill="hold">
                                          <p:stCondLst>
                                            <p:cond delay="0"/>
                                          </p:stCondLst>
                                        </p:cTn>
                                        <p:tgtEl>
                                          <p:spTgt spid="10">
                                            <p:txEl>
                                              <p:pRg st="5" end="5"/>
                                            </p:txEl>
                                          </p:spTgt>
                                        </p:tgtEl>
                                        <p:attrNameLst>
                                          <p:attrName>style.visibility</p:attrName>
                                        </p:attrNameLst>
                                      </p:cBhvr>
                                      <p:to>
                                        <p:strVal val="visible"/>
                                      </p:to>
                                    </p:set>
                                    <p:anim calcmode="lin" valueType="num">
                                      <p:cBhvr additive="base">
                                        <p:cTn id="36"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9"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altLang="en-US" sz="3600" dirty="0" smtClean="0">
                <a:solidFill>
                  <a:schemeClr val="bg1"/>
                </a:solidFill>
                <a:latin typeface="Verdana"/>
                <a:ea typeface="Arial" charset="0"/>
                <a:cs typeface="Verdana"/>
              </a:rPr>
              <a:t>JRC </a:t>
            </a:r>
            <a:r>
              <a:rPr lang="en-GB" altLang="en-US" sz="3600" dirty="0">
                <a:solidFill>
                  <a:schemeClr val="bg1"/>
                </a:solidFill>
                <a:latin typeface="Verdana"/>
                <a:ea typeface="Arial" charset="0"/>
                <a:cs typeface="Verdana"/>
              </a:rPr>
              <a:t>Role: facts &amp; figures</a:t>
            </a:r>
            <a:endParaRPr lang="en-GB" sz="3600" dirty="0">
              <a:solidFill>
                <a:schemeClr val="bg1"/>
              </a:solidFill>
              <a:latin typeface="Verdana"/>
              <a:ea typeface="Arial" charset="0"/>
              <a:cs typeface="Verdana"/>
            </a:endParaRPr>
          </a:p>
        </p:txBody>
      </p:sp>
      <p:sp>
        <p:nvSpPr>
          <p:cNvPr id="27" name="Inhaltsplatzhalter 2"/>
          <p:cNvSpPr txBox="1">
            <a:spLocks/>
          </p:cNvSpPr>
          <p:nvPr/>
        </p:nvSpPr>
        <p:spPr bwMode="auto">
          <a:xfrm>
            <a:off x="1868802" y="1804530"/>
            <a:ext cx="37707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algn="r" eaLnBrk="1" fontAlgn="base" hangingPunct="1">
              <a:lnSpc>
                <a:spcPct val="100000"/>
              </a:lnSpc>
              <a:spcBef>
                <a:spcPts val="495"/>
              </a:spcBef>
              <a:spcAft>
                <a:spcPct val="0"/>
              </a:spcAft>
              <a:buClrTx/>
            </a:pPr>
            <a:r>
              <a:rPr lang="en-GB" altLang="en-US" sz="1400" b="1" dirty="0">
                <a:solidFill>
                  <a:srgbClr val="093B37"/>
                </a:solidFill>
              </a:rPr>
              <a:t>€ 386 </a:t>
            </a:r>
            <a:r>
              <a:rPr lang="en-GB" altLang="en-US" sz="1400" dirty="0">
                <a:solidFill>
                  <a:srgbClr val="093B37"/>
                </a:solidFill>
              </a:rPr>
              <a:t>million Budget annually,</a:t>
            </a:r>
            <a:br>
              <a:rPr lang="en-GB" altLang="en-US" sz="1400" dirty="0">
                <a:solidFill>
                  <a:srgbClr val="093B37"/>
                </a:solidFill>
              </a:rPr>
            </a:br>
            <a:r>
              <a:rPr lang="en-GB" altLang="en-US" sz="1400" dirty="0">
                <a:solidFill>
                  <a:srgbClr val="093B37"/>
                </a:solidFill>
              </a:rPr>
              <a:t>plus </a:t>
            </a:r>
            <a:r>
              <a:rPr lang="en-GB" altLang="en-US" sz="1400" b="1" dirty="0">
                <a:solidFill>
                  <a:srgbClr val="093B37"/>
                </a:solidFill>
              </a:rPr>
              <a:t>€ 62</a:t>
            </a:r>
            <a:r>
              <a:rPr lang="en-GB" altLang="en-US" sz="1400" dirty="0">
                <a:solidFill>
                  <a:srgbClr val="093B37"/>
                </a:solidFill>
              </a:rPr>
              <a:t> million </a:t>
            </a:r>
            <a:r>
              <a:rPr lang="en-GB" altLang="en-US" sz="1400" dirty="0" smtClean="0">
                <a:solidFill>
                  <a:srgbClr val="093B37"/>
                </a:solidFill>
              </a:rPr>
              <a:t>earned</a:t>
            </a:r>
            <a:r>
              <a:rPr lang="en-GB" altLang="en-US" sz="1400" dirty="0">
                <a:solidFill>
                  <a:srgbClr val="093B37"/>
                </a:solidFill>
              </a:rPr>
              <a:t> </a:t>
            </a:r>
            <a:r>
              <a:rPr lang="en-GB" altLang="en-US" sz="1400" dirty="0" smtClean="0">
                <a:solidFill>
                  <a:srgbClr val="093B37"/>
                </a:solidFill>
              </a:rPr>
              <a:t>income</a:t>
            </a:r>
            <a:endParaRPr lang="en-GB" altLang="en-US" sz="1400" dirty="0">
              <a:solidFill>
                <a:srgbClr val="093B37"/>
              </a:solidFill>
            </a:endParaRPr>
          </a:p>
        </p:txBody>
      </p:sp>
      <p:sp>
        <p:nvSpPr>
          <p:cNvPr id="28" name="Inhaltsplatzhalter 2"/>
          <p:cNvSpPr txBox="1">
            <a:spLocks/>
          </p:cNvSpPr>
          <p:nvPr/>
        </p:nvSpPr>
        <p:spPr bwMode="auto">
          <a:xfrm>
            <a:off x="1016473" y="4599142"/>
            <a:ext cx="3159461" cy="45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algn="r" eaLnBrk="1" fontAlgn="base" hangingPunct="1">
              <a:lnSpc>
                <a:spcPct val="110000"/>
              </a:lnSpc>
              <a:spcBef>
                <a:spcPts val="495"/>
              </a:spcBef>
              <a:spcAft>
                <a:spcPct val="0"/>
              </a:spcAft>
              <a:buClrTx/>
            </a:pPr>
            <a:r>
              <a:rPr lang="en-GB" altLang="en-US" sz="1400" b="1" dirty="0" smtClean="0">
                <a:solidFill>
                  <a:srgbClr val="093B37"/>
                </a:solidFill>
              </a:rPr>
              <a:t>125 </a:t>
            </a:r>
            <a:r>
              <a:rPr lang="en-GB" altLang="en-US" sz="1400" dirty="0" smtClean="0">
                <a:solidFill>
                  <a:srgbClr val="093B37"/>
                </a:solidFill>
              </a:rPr>
              <a:t>instances </a:t>
            </a:r>
            <a:r>
              <a:rPr lang="en-GB" altLang="en-US" sz="1400" dirty="0">
                <a:solidFill>
                  <a:srgbClr val="093B37"/>
                </a:solidFill>
              </a:rPr>
              <a:t>of support</a:t>
            </a:r>
            <a:br>
              <a:rPr lang="en-GB" altLang="en-US" sz="1400" dirty="0">
                <a:solidFill>
                  <a:srgbClr val="093B37"/>
                </a:solidFill>
              </a:rPr>
            </a:br>
            <a:r>
              <a:rPr lang="en-GB" altLang="en-US" sz="1400" dirty="0">
                <a:solidFill>
                  <a:srgbClr val="093B37"/>
                </a:solidFill>
              </a:rPr>
              <a:t>to the EU policy-</a:t>
            </a:r>
            <a:r>
              <a:rPr lang="en-GB" altLang="en-US" sz="1400" dirty="0" smtClean="0">
                <a:solidFill>
                  <a:srgbClr val="093B37"/>
                </a:solidFill>
              </a:rPr>
              <a:t>maker</a:t>
            </a:r>
            <a:r>
              <a:rPr lang="en-GB" altLang="en-US" sz="1400" b="1" dirty="0">
                <a:solidFill>
                  <a:srgbClr val="093B37"/>
                </a:solidFill>
              </a:rPr>
              <a:t> </a:t>
            </a:r>
            <a:r>
              <a:rPr lang="en-GB" altLang="en-US" sz="1400" dirty="0" smtClean="0">
                <a:solidFill>
                  <a:srgbClr val="093B37"/>
                </a:solidFill>
              </a:rPr>
              <a:t>annually</a:t>
            </a:r>
            <a:endParaRPr lang="en-GB" altLang="en-US" sz="1400" dirty="0">
              <a:solidFill>
                <a:srgbClr val="093B37"/>
              </a:solidFill>
            </a:endParaRPr>
          </a:p>
        </p:txBody>
      </p:sp>
      <p:sp>
        <p:nvSpPr>
          <p:cNvPr id="29" name="Inhaltsplatzhalter 2"/>
          <p:cNvSpPr txBox="1">
            <a:spLocks/>
          </p:cNvSpPr>
          <p:nvPr/>
        </p:nvSpPr>
        <p:spPr bwMode="auto">
          <a:xfrm>
            <a:off x="7084406" y="1804530"/>
            <a:ext cx="4999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eaLnBrk="1" fontAlgn="base" hangingPunct="1">
              <a:lnSpc>
                <a:spcPct val="100000"/>
              </a:lnSpc>
              <a:spcBef>
                <a:spcPts val="495"/>
              </a:spcBef>
              <a:spcAft>
                <a:spcPct val="0"/>
              </a:spcAft>
              <a:buClrTx/>
            </a:pPr>
            <a:r>
              <a:rPr lang="en-GB" altLang="en-US" sz="1400" b="1" dirty="0">
                <a:solidFill>
                  <a:srgbClr val="093B37"/>
                </a:solidFill>
              </a:rPr>
              <a:t>6 </a:t>
            </a:r>
            <a:r>
              <a:rPr lang="en-GB" altLang="en-US" sz="1500" dirty="0" smtClean="0">
                <a:solidFill>
                  <a:srgbClr val="093B37"/>
                </a:solidFill>
              </a:rPr>
              <a:t>locations </a:t>
            </a:r>
            <a:r>
              <a:rPr lang="en-GB" altLang="en-US" sz="1500" dirty="0">
                <a:solidFill>
                  <a:srgbClr val="093B37"/>
                </a:solidFill>
              </a:rPr>
              <a:t>in 5 Member States: Italy, </a:t>
            </a:r>
            <a:r>
              <a:rPr lang="en-GB" altLang="en-US" sz="1400" dirty="0">
                <a:solidFill>
                  <a:srgbClr val="093B37"/>
                </a:solidFill>
              </a:rPr>
              <a:t>Belgium</a:t>
            </a:r>
            <a:r>
              <a:rPr lang="en-GB" altLang="en-US" sz="1500" dirty="0">
                <a:solidFill>
                  <a:srgbClr val="093B37"/>
                </a:solidFill>
              </a:rPr>
              <a:t>, Germany</a:t>
            </a:r>
            <a:r>
              <a:rPr lang="en-GB" altLang="en-US" sz="1500" dirty="0" smtClean="0">
                <a:solidFill>
                  <a:srgbClr val="093B37"/>
                </a:solidFill>
              </a:rPr>
              <a:t>,</a:t>
            </a:r>
            <a:r>
              <a:rPr lang="en-GB" altLang="en-US" sz="1500" dirty="0">
                <a:solidFill>
                  <a:srgbClr val="093B37"/>
                </a:solidFill>
              </a:rPr>
              <a:t> </a:t>
            </a:r>
            <a:r>
              <a:rPr lang="en-GB" altLang="en-US" sz="1500" dirty="0" smtClean="0">
                <a:solidFill>
                  <a:srgbClr val="093B37"/>
                </a:solidFill>
              </a:rPr>
              <a:t>The </a:t>
            </a:r>
            <a:r>
              <a:rPr lang="en-GB" altLang="en-US" sz="1500" dirty="0">
                <a:solidFill>
                  <a:srgbClr val="093B37"/>
                </a:solidFill>
              </a:rPr>
              <a:t>Netherlands, Spain</a:t>
            </a:r>
          </a:p>
        </p:txBody>
      </p:sp>
      <p:sp>
        <p:nvSpPr>
          <p:cNvPr id="30" name="Inhaltsplatzhalter 2"/>
          <p:cNvSpPr txBox="1">
            <a:spLocks/>
          </p:cNvSpPr>
          <p:nvPr/>
        </p:nvSpPr>
        <p:spPr bwMode="auto">
          <a:xfrm>
            <a:off x="7012468" y="5361182"/>
            <a:ext cx="32331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eaLnBrk="1" fontAlgn="base" hangingPunct="1">
              <a:lnSpc>
                <a:spcPct val="100000"/>
              </a:lnSpc>
              <a:spcBef>
                <a:spcPts val="495"/>
              </a:spcBef>
              <a:spcAft>
                <a:spcPct val="0"/>
              </a:spcAft>
              <a:buClrTx/>
            </a:pPr>
            <a:r>
              <a:rPr lang="en-GB" altLang="en-US" sz="1400" b="1" dirty="0">
                <a:solidFill>
                  <a:srgbClr val="093B37"/>
                </a:solidFill>
              </a:rPr>
              <a:t>Over 1,400</a:t>
            </a:r>
            <a:br>
              <a:rPr lang="en-GB" altLang="en-US" sz="1400" b="1" dirty="0">
                <a:solidFill>
                  <a:srgbClr val="093B37"/>
                </a:solidFill>
              </a:rPr>
            </a:br>
            <a:r>
              <a:rPr lang="en-GB" altLang="en-US" sz="1400" dirty="0">
                <a:solidFill>
                  <a:srgbClr val="093B37"/>
                </a:solidFill>
              </a:rPr>
              <a:t>scientific publications per year</a:t>
            </a:r>
          </a:p>
        </p:txBody>
      </p:sp>
      <p:sp>
        <p:nvSpPr>
          <p:cNvPr id="37" name="Inhaltsplatzhalter 2"/>
          <p:cNvSpPr txBox="1">
            <a:spLocks/>
          </p:cNvSpPr>
          <p:nvPr/>
        </p:nvSpPr>
        <p:spPr bwMode="auto">
          <a:xfrm>
            <a:off x="8303657" y="4334600"/>
            <a:ext cx="32102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eaLnBrk="1" fontAlgn="base" hangingPunct="1">
              <a:lnSpc>
                <a:spcPct val="100000"/>
              </a:lnSpc>
              <a:spcBef>
                <a:spcPts val="495"/>
              </a:spcBef>
              <a:spcAft>
                <a:spcPct val="0"/>
              </a:spcAft>
              <a:buClrTx/>
            </a:pPr>
            <a:r>
              <a:rPr lang="en-GB" altLang="en-US" sz="1400" b="1" dirty="0">
                <a:solidFill>
                  <a:srgbClr val="093B37"/>
                </a:solidFill>
              </a:rPr>
              <a:t>83</a:t>
            </a:r>
            <a:r>
              <a:rPr lang="en-GB" altLang="en-US" sz="1400" b="1" dirty="0" smtClean="0">
                <a:solidFill>
                  <a:srgbClr val="093B37"/>
                </a:solidFill>
              </a:rPr>
              <a:t>% </a:t>
            </a:r>
            <a:r>
              <a:rPr lang="en-GB" altLang="en-US" sz="1400" dirty="0" smtClean="0">
                <a:solidFill>
                  <a:srgbClr val="093B37"/>
                </a:solidFill>
              </a:rPr>
              <a:t>of core </a:t>
            </a:r>
            <a:r>
              <a:rPr lang="en-GB" altLang="en-US" sz="1400" dirty="0">
                <a:solidFill>
                  <a:srgbClr val="093B37"/>
                </a:solidFill>
              </a:rPr>
              <a:t>research staff </a:t>
            </a:r>
            <a:r>
              <a:rPr lang="en-GB" altLang="en-US" sz="1400" dirty="0" smtClean="0">
                <a:solidFill>
                  <a:srgbClr val="093B37"/>
                </a:solidFill>
              </a:rPr>
              <a:t/>
            </a:r>
            <a:br>
              <a:rPr lang="en-GB" altLang="en-US" sz="1400" dirty="0" smtClean="0">
                <a:solidFill>
                  <a:srgbClr val="093B37"/>
                </a:solidFill>
              </a:rPr>
            </a:br>
            <a:r>
              <a:rPr lang="en-GB" altLang="en-US" sz="1400" dirty="0" smtClean="0">
                <a:solidFill>
                  <a:srgbClr val="093B37"/>
                </a:solidFill>
              </a:rPr>
              <a:t>with </a:t>
            </a:r>
            <a:r>
              <a:rPr lang="en-GB" altLang="en-US" sz="1400" dirty="0">
                <a:solidFill>
                  <a:srgbClr val="093B37"/>
                </a:solidFill>
              </a:rPr>
              <a:t>PhD's</a:t>
            </a:r>
          </a:p>
        </p:txBody>
      </p:sp>
      <p:sp>
        <p:nvSpPr>
          <p:cNvPr id="38" name="Inhaltsplatzhalter 2"/>
          <p:cNvSpPr txBox="1">
            <a:spLocks/>
          </p:cNvSpPr>
          <p:nvPr/>
        </p:nvSpPr>
        <p:spPr bwMode="auto">
          <a:xfrm>
            <a:off x="8303657" y="3297294"/>
            <a:ext cx="30581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eaLnBrk="1" fontAlgn="base" hangingPunct="1">
              <a:lnSpc>
                <a:spcPct val="100000"/>
              </a:lnSpc>
              <a:spcBef>
                <a:spcPts val="495"/>
              </a:spcBef>
              <a:spcAft>
                <a:spcPct val="0"/>
              </a:spcAft>
              <a:buClrTx/>
            </a:pPr>
            <a:r>
              <a:rPr lang="en-GB" altLang="en-US" sz="1400" b="1" dirty="0">
                <a:solidFill>
                  <a:srgbClr val="093B37"/>
                </a:solidFill>
              </a:rPr>
              <a:t>42 </a:t>
            </a:r>
            <a:r>
              <a:rPr lang="en-GB" altLang="en-US" sz="1400" dirty="0" err="1" smtClean="0">
                <a:solidFill>
                  <a:srgbClr val="093B37"/>
                </a:solidFill>
              </a:rPr>
              <a:t>lаrge</a:t>
            </a:r>
            <a:r>
              <a:rPr lang="en-GB" altLang="en-US" sz="1400" dirty="0" smtClean="0">
                <a:solidFill>
                  <a:srgbClr val="093B37"/>
                </a:solidFill>
              </a:rPr>
              <a:t> </a:t>
            </a:r>
            <a:r>
              <a:rPr lang="en-GB" altLang="en-US" sz="1400" dirty="0">
                <a:solidFill>
                  <a:srgbClr val="093B37"/>
                </a:solidFill>
              </a:rPr>
              <a:t>scale research facilities, more than 110 online databases</a:t>
            </a:r>
          </a:p>
        </p:txBody>
      </p:sp>
      <p:sp>
        <p:nvSpPr>
          <p:cNvPr id="39" name="Rectangle 32"/>
          <p:cNvSpPr/>
          <p:nvPr/>
        </p:nvSpPr>
        <p:spPr>
          <a:xfrm>
            <a:off x="975629" y="5465447"/>
            <a:ext cx="3200305" cy="430887"/>
          </a:xfrm>
          <a:prstGeom prst="rect">
            <a:avLst/>
          </a:prstGeom>
        </p:spPr>
        <p:txBody>
          <a:bodyPr wrap="square" lIns="0" tIns="0" rIns="0" bIns="0">
            <a:spAutoFit/>
          </a:bodyPr>
          <a:lstStyle/>
          <a:p>
            <a:pPr algn="r" fontAlgn="base">
              <a:spcAft>
                <a:spcPct val="0"/>
              </a:spcAft>
              <a:buClr>
                <a:srgbClr val="0050A0"/>
              </a:buClr>
              <a:defRPr/>
            </a:pPr>
            <a:r>
              <a:rPr lang="en-GB" sz="1400" dirty="0">
                <a:solidFill>
                  <a:srgbClr val="093B37"/>
                </a:solidFill>
                <a:latin typeface="Verdana"/>
                <a:ea typeface="Verdana" panose="020B0604030504040204" pitchFamily="34" charset="0"/>
                <a:cs typeface="Verdana"/>
              </a:rPr>
              <a:t>More than </a:t>
            </a:r>
            <a:r>
              <a:rPr lang="en-GB" sz="1400" b="1" dirty="0">
                <a:solidFill>
                  <a:srgbClr val="093B37"/>
                </a:solidFill>
                <a:latin typeface="Verdana"/>
                <a:ea typeface="Verdana" panose="020B0604030504040204" pitchFamily="34" charset="0"/>
                <a:cs typeface="Verdana"/>
              </a:rPr>
              <a:t>100 </a:t>
            </a:r>
            <a:r>
              <a:rPr lang="en-GB" sz="1400" dirty="0">
                <a:solidFill>
                  <a:srgbClr val="093B37"/>
                </a:solidFill>
                <a:latin typeface="Verdana"/>
                <a:ea typeface="Verdana" panose="020B0604030504040204" pitchFamily="34" charset="0"/>
                <a:cs typeface="Verdana"/>
              </a:rPr>
              <a:t>economic, </a:t>
            </a:r>
            <a:r>
              <a:rPr lang="en-GB" sz="1400" dirty="0" smtClean="0">
                <a:solidFill>
                  <a:srgbClr val="093B37"/>
                </a:solidFill>
                <a:latin typeface="Verdana"/>
                <a:ea typeface="Verdana" panose="020B0604030504040204" pitchFamily="34" charset="0"/>
                <a:cs typeface="Verdana"/>
              </a:rPr>
              <a:t/>
            </a:r>
            <a:br>
              <a:rPr lang="en-GB" sz="1400" dirty="0" smtClean="0">
                <a:solidFill>
                  <a:srgbClr val="093B37"/>
                </a:solidFill>
                <a:latin typeface="Verdana"/>
                <a:ea typeface="Verdana" panose="020B0604030504040204" pitchFamily="34" charset="0"/>
                <a:cs typeface="Verdana"/>
              </a:rPr>
            </a:br>
            <a:r>
              <a:rPr lang="en-GB" sz="1400" dirty="0" smtClean="0">
                <a:solidFill>
                  <a:srgbClr val="093B37"/>
                </a:solidFill>
                <a:latin typeface="Verdana"/>
                <a:ea typeface="Verdana" panose="020B0604030504040204" pitchFamily="34" charset="0"/>
                <a:cs typeface="Verdana"/>
              </a:rPr>
              <a:t>bio</a:t>
            </a:r>
            <a:r>
              <a:rPr lang="en-GB" sz="1400" dirty="0">
                <a:solidFill>
                  <a:srgbClr val="093B37"/>
                </a:solidFill>
                <a:latin typeface="Verdana"/>
                <a:ea typeface="Verdana" panose="020B0604030504040204" pitchFamily="34" charset="0"/>
                <a:cs typeface="Verdana"/>
              </a:rPr>
              <a:t>-physical and nuclear models</a:t>
            </a:r>
          </a:p>
        </p:txBody>
      </p:sp>
      <p:sp>
        <p:nvSpPr>
          <p:cNvPr id="40" name="Rectangle 33"/>
          <p:cNvSpPr/>
          <p:nvPr/>
        </p:nvSpPr>
        <p:spPr>
          <a:xfrm>
            <a:off x="267743" y="3852722"/>
            <a:ext cx="3908191" cy="430887"/>
          </a:xfrm>
          <a:prstGeom prst="rect">
            <a:avLst/>
          </a:prstGeom>
        </p:spPr>
        <p:txBody>
          <a:bodyPr wrap="square" lIns="0" tIns="0" rIns="0" bIns="0">
            <a:spAutoFit/>
          </a:bodyPr>
          <a:lstStyle/>
          <a:p>
            <a:pPr algn="r" fontAlgn="base">
              <a:spcAft>
                <a:spcPct val="0"/>
              </a:spcAft>
              <a:buClr>
                <a:srgbClr val="0050A0"/>
              </a:buClr>
              <a:defRPr/>
            </a:pPr>
            <a:r>
              <a:rPr lang="fr-BE" sz="1400" b="1" dirty="0">
                <a:solidFill>
                  <a:srgbClr val="093B37"/>
                </a:solidFill>
                <a:latin typeface="Verdana"/>
                <a:ea typeface="Verdana" panose="020B0604030504040204" pitchFamily="34" charset="0"/>
                <a:cs typeface="Verdana"/>
              </a:rPr>
              <a:t>30%</a:t>
            </a:r>
            <a:r>
              <a:rPr lang="fr-BE" sz="1400" dirty="0">
                <a:solidFill>
                  <a:srgbClr val="093B37"/>
                </a:solidFill>
                <a:latin typeface="Verdana"/>
                <a:ea typeface="Verdana" panose="020B0604030504040204" pitchFamily="34" charset="0"/>
                <a:cs typeface="Verdana"/>
              </a:rPr>
              <a:t> of </a:t>
            </a:r>
            <a:r>
              <a:rPr lang="fr-BE" sz="1400" dirty="0" err="1">
                <a:solidFill>
                  <a:srgbClr val="093B37"/>
                </a:solidFill>
                <a:latin typeface="Verdana"/>
                <a:ea typeface="Verdana" panose="020B0604030504040204" pitchFamily="34" charset="0"/>
                <a:cs typeface="Verdana"/>
              </a:rPr>
              <a:t>activities</a:t>
            </a:r>
            <a:r>
              <a:rPr lang="fr-BE" sz="1400" dirty="0">
                <a:solidFill>
                  <a:srgbClr val="093B37"/>
                </a:solidFill>
                <a:latin typeface="Verdana"/>
                <a:ea typeface="Verdana" panose="020B0604030504040204" pitchFamily="34" charset="0"/>
                <a:cs typeface="Verdana"/>
              </a:rPr>
              <a:t> in </a:t>
            </a:r>
            <a:r>
              <a:rPr lang="fr-BE" sz="1400" dirty="0" err="1">
                <a:solidFill>
                  <a:srgbClr val="093B37"/>
                </a:solidFill>
                <a:latin typeface="Verdana"/>
                <a:ea typeface="Verdana" panose="020B0604030504040204" pitchFamily="34" charset="0"/>
                <a:cs typeface="Verdana"/>
              </a:rPr>
              <a:t>policy</a:t>
            </a:r>
            <a:r>
              <a:rPr lang="fr-BE" sz="1400" dirty="0">
                <a:solidFill>
                  <a:srgbClr val="093B37"/>
                </a:solidFill>
                <a:latin typeface="Verdana"/>
                <a:ea typeface="Verdana" panose="020B0604030504040204" pitchFamily="34" charset="0"/>
                <a:cs typeface="Verdana"/>
              </a:rPr>
              <a:t> </a:t>
            </a:r>
            <a:r>
              <a:rPr lang="fr-BE" sz="1400" dirty="0" err="1">
                <a:solidFill>
                  <a:srgbClr val="093B37"/>
                </a:solidFill>
                <a:latin typeface="Verdana"/>
                <a:ea typeface="Verdana" panose="020B0604030504040204" pitchFamily="34" charset="0"/>
                <a:cs typeface="Verdana"/>
              </a:rPr>
              <a:t>preparation</a:t>
            </a:r>
            <a:r>
              <a:rPr lang="fr-BE" sz="1400" dirty="0">
                <a:solidFill>
                  <a:srgbClr val="093B37"/>
                </a:solidFill>
                <a:latin typeface="Verdana"/>
                <a:ea typeface="Verdana" panose="020B0604030504040204" pitchFamily="34" charset="0"/>
                <a:cs typeface="Verdana"/>
              </a:rPr>
              <a:t>, </a:t>
            </a:r>
            <a:r>
              <a:rPr lang="fr-BE" sz="1400" b="1" dirty="0">
                <a:solidFill>
                  <a:srgbClr val="093B37"/>
                </a:solidFill>
                <a:latin typeface="Verdana"/>
                <a:ea typeface="Verdana" panose="020B0604030504040204" pitchFamily="34" charset="0"/>
                <a:cs typeface="Verdana"/>
              </a:rPr>
              <a:t>70%</a:t>
            </a:r>
            <a:r>
              <a:rPr lang="fr-BE" sz="1400" dirty="0">
                <a:solidFill>
                  <a:srgbClr val="093B37"/>
                </a:solidFill>
                <a:latin typeface="Verdana"/>
                <a:ea typeface="Verdana" panose="020B0604030504040204" pitchFamily="34" charset="0"/>
                <a:cs typeface="Verdana"/>
              </a:rPr>
              <a:t> in </a:t>
            </a:r>
            <a:r>
              <a:rPr lang="fr-BE" sz="1400" dirty="0" err="1">
                <a:solidFill>
                  <a:srgbClr val="093B37"/>
                </a:solidFill>
                <a:latin typeface="Verdana"/>
                <a:ea typeface="Verdana" panose="020B0604030504040204" pitchFamily="34" charset="0"/>
                <a:cs typeface="Verdana"/>
              </a:rPr>
              <a:t>implementation</a:t>
            </a:r>
            <a:endParaRPr lang="fr-BE" sz="1400" dirty="0">
              <a:solidFill>
                <a:srgbClr val="093B37"/>
              </a:solidFill>
              <a:latin typeface="Verdana"/>
              <a:ea typeface="Verdana" panose="020B0604030504040204" pitchFamily="34" charset="0"/>
              <a:cs typeface="Verdana"/>
            </a:endParaRPr>
          </a:p>
        </p:txBody>
      </p:sp>
      <p:sp>
        <p:nvSpPr>
          <p:cNvPr id="41" name="Inhaltsplatzhalter 2"/>
          <p:cNvSpPr txBox="1">
            <a:spLocks/>
          </p:cNvSpPr>
          <p:nvPr/>
        </p:nvSpPr>
        <p:spPr bwMode="auto">
          <a:xfrm>
            <a:off x="1016473" y="2649739"/>
            <a:ext cx="35817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algn="r" eaLnBrk="1" fontAlgn="base" hangingPunct="1">
              <a:lnSpc>
                <a:spcPct val="100000"/>
              </a:lnSpc>
              <a:spcBef>
                <a:spcPts val="495"/>
              </a:spcBef>
              <a:spcAft>
                <a:spcPct val="0"/>
              </a:spcAft>
              <a:buClrTx/>
            </a:pPr>
            <a:r>
              <a:rPr lang="en-GB" altLang="en-US" sz="1400" b="1" dirty="0">
                <a:solidFill>
                  <a:srgbClr val="093B37"/>
                </a:solidFill>
              </a:rPr>
              <a:t>Independent</a:t>
            </a:r>
            <a:r>
              <a:rPr lang="en-GB" altLang="en-US" sz="1400" dirty="0">
                <a:solidFill>
                  <a:srgbClr val="093B37"/>
                </a:solidFill>
              </a:rPr>
              <a:t> of private, commercial or national interests</a:t>
            </a:r>
          </a:p>
        </p:txBody>
      </p:sp>
      <p:sp>
        <p:nvSpPr>
          <p:cNvPr id="42" name="Inhaltsplatzhalter 2"/>
          <p:cNvSpPr txBox="1">
            <a:spLocks/>
          </p:cNvSpPr>
          <p:nvPr/>
        </p:nvSpPr>
        <p:spPr bwMode="auto">
          <a:xfrm>
            <a:off x="8303657" y="2571755"/>
            <a:ext cx="2897468" cy="45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lnSpc>
                <a:spcPts val="2400"/>
              </a:lnSpc>
              <a:buClr>
                <a:srgbClr val="37ACDE"/>
              </a:buClr>
              <a:buFont typeface="Verdana" pitchFamily="34" charset="0"/>
              <a:defRPr>
                <a:solidFill>
                  <a:srgbClr val="004494"/>
                </a:solidFill>
                <a:latin typeface="Verdana" pitchFamily="34" charset="0"/>
                <a:ea typeface="ＭＳ Ｐゴシック" pitchFamily="34" charset="-128"/>
              </a:defRPr>
            </a:lvl1pPr>
            <a:lvl2pPr marL="180975" indent="-180975" eaLnBrk="0" hangingPunct="0">
              <a:lnSpc>
                <a:spcPts val="2400"/>
              </a:lnSpc>
              <a:buClr>
                <a:srgbClr val="37ACDE"/>
              </a:buClr>
              <a:buFont typeface="Verdana" pitchFamily="34" charset="0"/>
              <a:buChar char="•"/>
              <a:defRPr>
                <a:solidFill>
                  <a:srgbClr val="004494"/>
                </a:solidFill>
                <a:latin typeface="Verdana" pitchFamily="34" charset="0"/>
                <a:ea typeface="ＭＳ Ｐゴシック" pitchFamily="34" charset="-128"/>
              </a:defRPr>
            </a:lvl2pPr>
            <a:lvl3pPr marL="360363" indent="-180975" eaLnBrk="0" hangingPunct="0">
              <a:lnSpc>
                <a:spcPts val="2400"/>
              </a:lnSpc>
              <a:buClr>
                <a:srgbClr val="37ACDE"/>
              </a:buClr>
              <a:buFont typeface="Wingdings" pitchFamily="2" charset="2"/>
              <a:buChar char="§"/>
              <a:defRPr sz="1600">
                <a:solidFill>
                  <a:srgbClr val="004494"/>
                </a:solidFill>
                <a:latin typeface="Verdana" pitchFamily="34" charset="0"/>
                <a:ea typeface="ＭＳ Ｐゴシック" pitchFamily="34" charset="-128"/>
              </a:defRPr>
            </a:lvl3pPr>
            <a:lvl4pPr marL="538163" indent="-177800" eaLnBrk="0" hangingPunct="0">
              <a:lnSpc>
                <a:spcPts val="2400"/>
              </a:lnSpc>
              <a:buClr>
                <a:srgbClr val="37ACDE"/>
              </a:buClr>
              <a:buFont typeface="Arial" charset="0"/>
              <a:buChar char="•"/>
              <a:defRPr sz="1600">
                <a:solidFill>
                  <a:srgbClr val="004494"/>
                </a:solidFill>
                <a:latin typeface="Verdana" pitchFamily="34" charset="0"/>
                <a:ea typeface="ＭＳ Ｐゴシック" pitchFamily="34" charset="-128"/>
              </a:defRPr>
            </a:lvl4pPr>
            <a:lvl5pPr marL="717550" indent="-179388" eaLnBrk="0" hangingPunct="0">
              <a:lnSpc>
                <a:spcPts val="2400"/>
              </a:lnSpc>
              <a:buClr>
                <a:srgbClr val="37ACDE"/>
              </a:buClr>
              <a:buFont typeface="Verdana" pitchFamily="34" charset="0"/>
              <a:buChar char="–"/>
              <a:defRPr sz="1600">
                <a:solidFill>
                  <a:srgbClr val="004494"/>
                </a:solidFill>
                <a:latin typeface="Verdana" pitchFamily="34" charset="0"/>
                <a:ea typeface="ＭＳ Ｐゴシック" pitchFamily="34" charset="-128"/>
              </a:defRPr>
            </a:lvl5pPr>
            <a:lvl6pPr marL="11747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6pPr>
            <a:lvl7pPr marL="16319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7pPr>
            <a:lvl8pPr marL="20891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8pPr>
            <a:lvl9pPr marL="2546350" indent="-179388" eaLnBrk="0" fontAlgn="base" hangingPunct="0">
              <a:lnSpc>
                <a:spcPts val="2400"/>
              </a:lnSpc>
              <a:spcBef>
                <a:spcPct val="0"/>
              </a:spcBef>
              <a:spcAft>
                <a:spcPct val="0"/>
              </a:spcAft>
              <a:buClr>
                <a:srgbClr val="37ACDE"/>
              </a:buClr>
              <a:buFont typeface="Verdana" pitchFamily="34" charset="0"/>
              <a:buChar char="–"/>
              <a:defRPr sz="1600">
                <a:solidFill>
                  <a:srgbClr val="004494"/>
                </a:solidFill>
                <a:latin typeface="Verdana" pitchFamily="34" charset="0"/>
                <a:ea typeface="ＭＳ Ｐゴシック" pitchFamily="34" charset="-128"/>
              </a:defRPr>
            </a:lvl9pPr>
          </a:lstStyle>
          <a:p>
            <a:pPr eaLnBrk="1" fontAlgn="base" hangingPunct="1">
              <a:lnSpc>
                <a:spcPct val="110000"/>
              </a:lnSpc>
              <a:spcBef>
                <a:spcPts val="495"/>
              </a:spcBef>
              <a:spcAft>
                <a:spcPct val="0"/>
              </a:spcAft>
              <a:buClrTx/>
            </a:pPr>
            <a:r>
              <a:rPr lang="en-GB" altLang="en-US" sz="1400" b="1" dirty="0">
                <a:solidFill>
                  <a:srgbClr val="093B37"/>
                </a:solidFill>
              </a:rPr>
              <a:t>Policy neutral: </a:t>
            </a:r>
            <a:r>
              <a:rPr lang="en-GB" altLang="en-US" sz="1400" b="1" dirty="0" smtClean="0">
                <a:solidFill>
                  <a:srgbClr val="093B37"/>
                </a:solidFill>
              </a:rPr>
              <a:t/>
            </a:r>
            <a:br>
              <a:rPr lang="en-GB" altLang="en-US" sz="1400" b="1" dirty="0" smtClean="0">
                <a:solidFill>
                  <a:srgbClr val="093B37"/>
                </a:solidFill>
              </a:rPr>
            </a:br>
            <a:r>
              <a:rPr lang="en-GB" altLang="en-US" sz="1400" dirty="0" smtClean="0">
                <a:solidFill>
                  <a:srgbClr val="093B37"/>
                </a:solidFill>
              </a:rPr>
              <a:t>has </a:t>
            </a:r>
            <a:r>
              <a:rPr lang="en-GB" altLang="en-US" sz="1400" dirty="0">
                <a:solidFill>
                  <a:srgbClr val="093B37"/>
                </a:solidFill>
              </a:rPr>
              <a:t>no policy agenda of its own</a:t>
            </a:r>
          </a:p>
        </p:txBody>
      </p:sp>
      <p:pic>
        <p:nvPicPr>
          <p:cNvPr id="43" name="Afbeelding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flipV="1">
            <a:off x="4351706" y="2477894"/>
            <a:ext cx="3799908" cy="3563367"/>
          </a:xfrm>
          <a:prstGeom prst="rect">
            <a:avLst/>
          </a:prstGeom>
        </p:spPr>
      </p:pic>
      <p:sp>
        <p:nvSpPr>
          <p:cNvPr id="44" name="Tekstvak 43"/>
          <p:cNvSpPr txBox="1"/>
          <p:nvPr/>
        </p:nvSpPr>
        <p:spPr>
          <a:xfrm>
            <a:off x="5318209" y="3834976"/>
            <a:ext cx="1866900" cy="492443"/>
          </a:xfrm>
          <a:prstGeom prst="rect">
            <a:avLst/>
          </a:prstGeom>
          <a:noFill/>
        </p:spPr>
        <p:txBody>
          <a:bodyPr wrap="square" lIns="0" tIns="0" rIns="0" bIns="0" rtlCol="0">
            <a:spAutoFit/>
          </a:bodyPr>
          <a:lstStyle/>
          <a:p>
            <a:pPr algn="ctr" defTabSz="913535" fontAlgn="base">
              <a:spcBef>
                <a:spcPct val="0"/>
              </a:spcBef>
              <a:spcAft>
                <a:spcPct val="0"/>
              </a:spcAft>
              <a:buClr>
                <a:srgbClr val="093B37"/>
              </a:buClr>
            </a:pPr>
            <a:r>
              <a:rPr lang="en-GB" altLang="en-US" sz="3200" b="1" dirty="0" smtClean="0">
                <a:solidFill>
                  <a:srgbClr val="093B37"/>
                </a:solidFill>
                <a:latin typeface="Verdana"/>
                <a:cs typeface="Verdana"/>
              </a:rPr>
              <a:t>JRC</a:t>
            </a:r>
            <a:endParaRPr lang="nl-NL" sz="3600" dirty="0">
              <a:solidFill>
                <a:srgbClr val="093B37"/>
              </a:solidFill>
              <a:latin typeface="Verdana"/>
              <a:ea typeface="ＭＳ Ｐゴシック"/>
              <a:cs typeface="Verdana"/>
            </a:endParaRPr>
          </a:p>
        </p:txBody>
      </p:sp>
    </p:spTree>
    <p:extLst>
      <p:ext uri="{BB962C8B-B14F-4D97-AF65-F5344CB8AC3E}">
        <p14:creationId xmlns:p14="http://schemas.microsoft.com/office/powerpoint/2010/main" val="592388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1250"/>
                                        <p:tgtEl>
                                          <p:spTgt spid="27"/>
                                        </p:tgtEl>
                                      </p:cBhvr>
                                    </p:animEffect>
                                  </p:childTnLst>
                                </p:cTn>
                              </p:par>
                            </p:childTnLst>
                          </p:cTn>
                        </p:par>
                        <p:par>
                          <p:cTn id="12" fill="hold">
                            <p:stCondLst>
                              <p:cond delay="2250"/>
                            </p:stCondLst>
                            <p:childTnLst>
                              <p:par>
                                <p:cTn id="13" presetID="22" presetClass="entr" presetSubtype="4" fill="hold" grpId="0"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1250"/>
                                        <p:tgtEl>
                                          <p:spTgt spid="41"/>
                                        </p:tgtEl>
                                      </p:cBhvr>
                                    </p:animEffect>
                                  </p:childTnLst>
                                </p:cTn>
                              </p:par>
                            </p:childTnLst>
                          </p:cTn>
                        </p:par>
                        <p:par>
                          <p:cTn id="16" fill="hold">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1250"/>
                                        <p:tgtEl>
                                          <p:spTgt spid="40"/>
                                        </p:tgtEl>
                                      </p:cBhvr>
                                    </p:animEffect>
                                  </p:childTnLst>
                                </p:cTn>
                              </p:par>
                            </p:childTnLst>
                          </p:cTn>
                        </p:par>
                        <p:par>
                          <p:cTn id="20" fill="hold">
                            <p:stCondLst>
                              <p:cond delay="4750"/>
                            </p:stCondLst>
                            <p:childTnLst>
                              <p:par>
                                <p:cTn id="21" presetID="22" presetClass="entr" presetSubtype="4"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1250"/>
                                        <p:tgtEl>
                                          <p:spTgt spid="28"/>
                                        </p:tgtEl>
                                      </p:cBhvr>
                                    </p:animEffect>
                                  </p:childTnLst>
                                </p:cTn>
                              </p:par>
                            </p:childTnLst>
                          </p:cTn>
                        </p:par>
                        <p:par>
                          <p:cTn id="24" fill="hold">
                            <p:stCondLst>
                              <p:cond delay="6000"/>
                            </p:stCondLst>
                            <p:childTnLst>
                              <p:par>
                                <p:cTn id="25" presetID="22" presetClass="entr" presetSubtype="4"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1250"/>
                                        <p:tgtEl>
                                          <p:spTgt spid="39"/>
                                        </p:tgtEl>
                                      </p:cBhvr>
                                    </p:animEffect>
                                  </p:childTnLst>
                                </p:cTn>
                              </p:par>
                            </p:childTnLst>
                          </p:cTn>
                        </p:par>
                        <p:par>
                          <p:cTn id="28" fill="hold">
                            <p:stCondLst>
                              <p:cond delay="7250"/>
                            </p:stCondLst>
                            <p:childTnLst>
                              <p:par>
                                <p:cTn id="29" presetID="22" presetClass="entr" presetSubtype="4"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1250"/>
                                        <p:tgtEl>
                                          <p:spTgt spid="30"/>
                                        </p:tgtEl>
                                      </p:cBhvr>
                                    </p:animEffect>
                                  </p:childTnLst>
                                </p:cTn>
                              </p:par>
                            </p:childTnLst>
                          </p:cTn>
                        </p:par>
                        <p:par>
                          <p:cTn id="32" fill="hold">
                            <p:stCondLst>
                              <p:cond delay="8500"/>
                            </p:stCondLst>
                            <p:childTnLst>
                              <p:par>
                                <p:cTn id="33" presetID="22" presetClass="entr" presetSubtype="4"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1250"/>
                                        <p:tgtEl>
                                          <p:spTgt spid="37"/>
                                        </p:tgtEl>
                                      </p:cBhvr>
                                    </p:animEffect>
                                  </p:childTnLst>
                                </p:cTn>
                              </p:par>
                            </p:childTnLst>
                          </p:cTn>
                        </p:par>
                        <p:par>
                          <p:cTn id="36" fill="hold">
                            <p:stCondLst>
                              <p:cond delay="9750"/>
                            </p:stCondLst>
                            <p:childTnLst>
                              <p:par>
                                <p:cTn id="37" presetID="22" presetClass="entr" presetSubtype="4"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down)">
                                      <p:cBhvr>
                                        <p:cTn id="39" dur="1250"/>
                                        <p:tgtEl>
                                          <p:spTgt spid="38"/>
                                        </p:tgtEl>
                                      </p:cBhvr>
                                    </p:animEffect>
                                  </p:childTnLst>
                                </p:cTn>
                              </p:par>
                            </p:childTnLst>
                          </p:cTn>
                        </p:par>
                        <p:par>
                          <p:cTn id="40" fill="hold">
                            <p:stCondLst>
                              <p:cond delay="11000"/>
                            </p:stCondLst>
                            <p:childTnLst>
                              <p:par>
                                <p:cTn id="41" presetID="22" presetClass="entr" presetSubtype="4"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1250"/>
                                        <p:tgtEl>
                                          <p:spTgt spid="29"/>
                                        </p:tgtEl>
                                      </p:cBhvr>
                                    </p:animEffect>
                                  </p:childTnLst>
                                </p:cTn>
                              </p:par>
                            </p:childTnLst>
                          </p:cTn>
                        </p:par>
                        <p:par>
                          <p:cTn id="44" fill="hold">
                            <p:stCondLst>
                              <p:cond delay="12250"/>
                            </p:stCondLst>
                            <p:childTnLst>
                              <p:par>
                                <p:cTn id="45" presetID="22" presetClass="entr" presetSubtype="4"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1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P spid="28" grpId="0"/>
      <p:bldP spid="29" grpId="0"/>
      <p:bldP spid="30"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6"/>
          <p:cNvSpPr/>
          <p:nvPr/>
        </p:nvSpPr>
        <p:spPr>
          <a:xfrm>
            <a:off x="0" y="1531052"/>
            <a:ext cx="12599987" cy="4712586"/>
          </a:xfrm>
          <a:prstGeom prst="rect">
            <a:avLst/>
          </a:prstGeom>
          <a:solidFill>
            <a:srgbClr val="C1E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4" name="Tekstvak 3"/>
          <p:cNvSpPr txBox="1"/>
          <p:nvPr/>
        </p:nvSpPr>
        <p:spPr>
          <a:xfrm>
            <a:off x="11110534" y="8415259"/>
            <a:ext cx="3246783" cy="380232"/>
          </a:xfrm>
          <a:prstGeom prst="rect">
            <a:avLst/>
          </a:prstGeom>
          <a:noFill/>
        </p:spPr>
        <p:txBody>
          <a:bodyPr wrap="square" rtlCol="0">
            <a:spAutoFit/>
          </a:bodyPr>
          <a:lstStyle/>
          <a:p>
            <a:r>
              <a:rPr lang="nl-NL" dirty="0" smtClean="0"/>
              <a:t>Rapport icon</a:t>
            </a:r>
            <a:endParaRPr lang="nl-NL" dirty="0"/>
          </a:p>
        </p:txBody>
      </p:sp>
      <p:sp>
        <p:nvSpPr>
          <p:cNvPr id="5" name="Rechthoek 4"/>
          <p:cNvSpPr/>
          <p:nvPr/>
        </p:nvSpPr>
        <p:spPr>
          <a:xfrm>
            <a:off x="0" y="0"/>
            <a:ext cx="12599988" cy="1439056"/>
          </a:xfrm>
          <a:prstGeom prst="rect">
            <a:avLst/>
          </a:prstGeom>
          <a:solidFill>
            <a:srgbClr val="093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accent1">
                  <a:lumMod val="50000"/>
                </a:schemeClr>
              </a:solidFill>
            </a:endParaRPr>
          </a:p>
        </p:txBody>
      </p:sp>
      <p:sp>
        <p:nvSpPr>
          <p:cNvPr id="6" name="Title 1"/>
          <p:cNvSpPr txBox="1">
            <a:spLocks/>
          </p:cNvSpPr>
          <p:nvPr/>
        </p:nvSpPr>
        <p:spPr>
          <a:xfrm>
            <a:off x="0" y="442509"/>
            <a:ext cx="12599987" cy="554038"/>
          </a:xfrm>
          <a:prstGeom prst="rect">
            <a:avLst/>
          </a:prstGeom>
        </p:spPr>
        <p:txBody>
          <a:bodyPr/>
          <a:lstStyle>
            <a:lvl1pPr algn="l" defTabSz="945032" rtl="0" eaLnBrk="1" latinLnBrk="0" hangingPunct="1">
              <a:lnSpc>
                <a:spcPct val="90000"/>
              </a:lnSpc>
              <a:spcBef>
                <a:spcPct val="0"/>
              </a:spcBef>
              <a:buNone/>
              <a:defRPr sz="4547" kern="1200">
                <a:solidFill>
                  <a:schemeClr val="tx1"/>
                </a:solidFill>
                <a:latin typeface="+mj-lt"/>
                <a:ea typeface="+mj-ea"/>
                <a:cs typeface="+mj-cs"/>
              </a:defRPr>
            </a:lvl1pPr>
          </a:lstStyle>
          <a:p>
            <a:pPr marL="432000" lvl="2"/>
            <a:r>
              <a:rPr lang="en-GB" altLang="en-US" sz="3600" dirty="0" smtClean="0">
                <a:solidFill>
                  <a:schemeClr val="bg1"/>
                </a:solidFill>
                <a:latin typeface="Verdana"/>
                <a:ea typeface="Arial" charset="0"/>
                <a:cs typeface="Verdana"/>
              </a:rPr>
              <a:t>JRC </a:t>
            </a:r>
            <a:r>
              <a:rPr lang="en-GB" altLang="en-US" sz="3600" dirty="0">
                <a:solidFill>
                  <a:schemeClr val="bg1"/>
                </a:solidFill>
                <a:latin typeface="Verdana"/>
                <a:ea typeface="Arial" charset="0"/>
                <a:cs typeface="Verdana"/>
              </a:rPr>
              <a:t>Scientific Excellence</a:t>
            </a:r>
            <a:endParaRPr lang="en-GB" sz="3600" dirty="0">
              <a:solidFill>
                <a:schemeClr val="bg1"/>
              </a:solidFill>
              <a:latin typeface="Verdana"/>
              <a:ea typeface="Arial" charset="0"/>
              <a:cs typeface="Verdana"/>
            </a:endParaRPr>
          </a:p>
        </p:txBody>
      </p:sp>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47" y="2268671"/>
            <a:ext cx="4869916" cy="3974967"/>
          </a:xfrm>
          <a:prstGeom prst="rect">
            <a:avLst/>
          </a:prstGeom>
        </p:spPr>
      </p:pic>
      <p:sp>
        <p:nvSpPr>
          <p:cNvPr id="9" name="Rectangle 2"/>
          <p:cNvSpPr/>
          <p:nvPr/>
        </p:nvSpPr>
        <p:spPr>
          <a:xfrm>
            <a:off x="5542936" y="1938404"/>
            <a:ext cx="7557952" cy="2718693"/>
          </a:xfrm>
          <a:prstGeom prst="rect">
            <a:avLst/>
          </a:prstGeom>
        </p:spPr>
        <p:txBody>
          <a:bodyPr wrap="square">
            <a:spAutoFit/>
          </a:bodyPr>
          <a:lstStyle/>
          <a:p>
            <a:pPr marL="342000" lvl="2" indent="-342000" eaLnBrk="0" hangingPunct="0">
              <a:spcBef>
                <a:spcPts val="1600"/>
              </a:spcBef>
              <a:buClr>
                <a:srgbClr val="093B37"/>
              </a:buClr>
              <a:buSzPct val="150000"/>
              <a:buFont typeface="Arial" charset="0"/>
              <a:buChar char="•"/>
            </a:pPr>
            <a:r>
              <a:rPr lang="en-GB" altLang="en-US" sz="2400" kern="0" dirty="0">
                <a:solidFill>
                  <a:srgbClr val="093B37"/>
                </a:solidFill>
                <a:latin typeface="Verdana"/>
                <a:ea typeface="Arial" charset="0"/>
                <a:cs typeface="Verdana"/>
              </a:rPr>
              <a:t>40-50%</a:t>
            </a:r>
            <a:r>
              <a:rPr lang="en-GB" altLang="en-US" sz="2400" b="0" kern="0" dirty="0">
                <a:solidFill>
                  <a:srgbClr val="093B37"/>
                </a:solidFill>
                <a:latin typeface="Verdana"/>
                <a:ea typeface="Arial" charset="0"/>
                <a:cs typeface="Verdana"/>
              </a:rPr>
              <a:t> of JRC publications belong </a:t>
            </a:r>
            <a:r>
              <a:rPr lang="en-GB" altLang="en-US" sz="2400" kern="0" dirty="0">
                <a:solidFill>
                  <a:srgbClr val="093B37"/>
                </a:solidFill>
                <a:latin typeface="Verdana"/>
                <a:ea typeface="Arial" charset="0"/>
                <a:cs typeface="Verdana"/>
              </a:rPr>
              <a:t>to </a:t>
            </a:r>
            <a:r>
              <a:rPr lang="en-GB" altLang="en-US" sz="2400" kern="0" dirty="0" smtClean="0">
                <a:solidFill>
                  <a:srgbClr val="093B37"/>
                </a:solidFill>
                <a:latin typeface="Verdana"/>
                <a:ea typeface="Arial" charset="0"/>
                <a:cs typeface="Verdana"/>
              </a:rPr>
              <a:t/>
            </a:r>
            <a:br>
              <a:rPr lang="en-GB" altLang="en-US" sz="2400" kern="0" dirty="0" smtClean="0">
                <a:solidFill>
                  <a:srgbClr val="093B37"/>
                </a:solidFill>
                <a:latin typeface="Verdana"/>
                <a:ea typeface="Arial" charset="0"/>
                <a:cs typeface="Verdana"/>
              </a:rPr>
            </a:br>
            <a:r>
              <a:rPr lang="en-GB" altLang="en-US" sz="2400" kern="0" dirty="0" smtClean="0">
                <a:solidFill>
                  <a:srgbClr val="093B37"/>
                </a:solidFill>
                <a:latin typeface="Verdana"/>
                <a:ea typeface="Arial" charset="0"/>
                <a:cs typeface="Verdana"/>
              </a:rPr>
              <a:t>the </a:t>
            </a:r>
            <a:r>
              <a:rPr lang="en-GB" altLang="en-US" sz="2400" kern="0" dirty="0">
                <a:solidFill>
                  <a:srgbClr val="093B37"/>
                </a:solidFill>
                <a:latin typeface="Verdana"/>
                <a:ea typeface="Arial" charset="0"/>
                <a:cs typeface="Verdana"/>
              </a:rPr>
              <a:t>top 25% most cited </a:t>
            </a:r>
            <a:r>
              <a:rPr lang="en-GB" altLang="en-US" sz="2400" kern="0" dirty="0" smtClean="0">
                <a:solidFill>
                  <a:srgbClr val="093B37"/>
                </a:solidFill>
                <a:latin typeface="Verdana"/>
                <a:ea typeface="Arial" charset="0"/>
                <a:cs typeface="Verdana"/>
              </a:rPr>
              <a:t>publications</a:t>
            </a:r>
            <a:endParaRPr lang="en-GB" altLang="en-US" sz="2400" kern="0" dirty="0">
              <a:solidFill>
                <a:srgbClr val="093B37"/>
              </a:solidFill>
              <a:latin typeface="Verdana"/>
              <a:ea typeface="Arial" charset="0"/>
              <a:cs typeface="Verdana"/>
            </a:endParaRPr>
          </a:p>
          <a:p>
            <a:pPr marL="342000" lvl="2" indent="-342000" eaLnBrk="0" hangingPunct="0">
              <a:spcBef>
                <a:spcPts val="1600"/>
              </a:spcBef>
              <a:buClr>
                <a:srgbClr val="093B37"/>
              </a:buClr>
              <a:buSzPct val="150000"/>
              <a:buFont typeface="Arial" charset="0"/>
              <a:buChar char="•"/>
            </a:pPr>
            <a:r>
              <a:rPr lang="en-GB" altLang="en-US" sz="2400" kern="0" dirty="0">
                <a:solidFill>
                  <a:srgbClr val="093B37"/>
                </a:solidFill>
                <a:latin typeface="Verdana"/>
                <a:ea typeface="Arial" charset="0"/>
                <a:cs typeface="Verdana"/>
              </a:rPr>
              <a:t>Up to 23% </a:t>
            </a:r>
            <a:r>
              <a:rPr lang="en-GB" altLang="en-US" sz="2400" b="0" kern="0" dirty="0">
                <a:solidFill>
                  <a:srgbClr val="093B37"/>
                </a:solidFill>
                <a:latin typeface="Verdana"/>
                <a:ea typeface="Arial" charset="0"/>
                <a:cs typeface="Verdana"/>
              </a:rPr>
              <a:t>belong to the top </a:t>
            </a:r>
            <a:r>
              <a:rPr lang="en-GB" altLang="en-US" sz="2400" kern="0" dirty="0">
                <a:solidFill>
                  <a:srgbClr val="093B37"/>
                </a:solidFill>
                <a:latin typeface="Verdana"/>
                <a:ea typeface="Arial" charset="0"/>
                <a:cs typeface="Verdana"/>
              </a:rPr>
              <a:t>10% </a:t>
            </a:r>
            <a:r>
              <a:rPr lang="en-GB" altLang="en-US" sz="2400" kern="0" dirty="0" smtClean="0">
                <a:solidFill>
                  <a:srgbClr val="093B37"/>
                </a:solidFill>
                <a:latin typeface="Verdana"/>
                <a:ea typeface="Arial" charset="0"/>
                <a:cs typeface="Verdana"/>
              </a:rPr>
              <a:t/>
            </a:r>
            <a:br>
              <a:rPr lang="en-GB" altLang="en-US" sz="2400" kern="0" dirty="0" smtClean="0">
                <a:solidFill>
                  <a:srgbClr val="093B37"/>
                </a:solidFill>
                <a:latin typeface="Verdana"/>
                <a:ea typeface="Arial" charset="0"/>
                <a:cs typeface="Verdana"/>
              </a:rPr>
            </a:br>
            <a:r>
              <a:rPr lang="en-GB" altLang="en-US" sz="2400" kern="0" dirty="0" smtClean="0">
                <a:solidFill>
                  <a:srgbClr val="093B37"/>
                </a:solidFill>
                <a:latin typeface="Verdana"/>
                <a:ea typeface="Arial" charset="0"/>
                <a:cs typeface="Verdana"/>
              </a:rPr>
              <a:t>most </a:t>
            </a:r>
            <a:r>
              <a:rPr lang="en-GB" altLang="en-US" sz="2400" kern="0" dirty="0">
                <a:solidFill>
                  <a:srgbClr val="093B37"/>
                </a:solidFill>
                <a:latin typeface="Verdana"/>
                <a:ea typeface="Arial" charset="0"/>
                <a:cs typeface="Verdana"/>
              </a:rPr>
              <a:t>cited publications </a:t>
            </a:r>
          </a:p>
          <a:p>
            <a:pPr marL="342000" lvl="2" indent="-342000" eaLnBrk="0" hangingPunct="0">
              <a:spcBef>
                <a:spcPts val="1600"/>
              </a:spcBef>
              <a:buClr>
                <a:srgbClr val="093B37"/>
              </a:buClr>
              <a:buSzPct val="150000"/>
              <a:buFont typeface="Arial" charset="0"/>
              <a:buChar char="•"/>
            </a:pPr>
            <a:r>
              <a:rPr lang="en-GB" altLang="en-US" sz="2400" kern="0" dirty="0">
                <a:solidFill>
                  <a:srgbClr val="093B37"/>
                </a:solidFill>
                <a:latin typeface="Verdana"/>
                <a:ea typeface="Arial" charset="0"/>
                <a:cs typeface="Verdana"/>
              </a:rPr>
              <a:t>Up to 3% </a:t>
            </a:r>
            <a:r>
              <a:rPr lang="en-GB" altLang="en-US" sz="2400" b="0" kern="0" dirty="0">
                <a:solidFill>
                  <a:srgbClr val="093B37"/>
                </a:solidFill>
                <a:latin typeface="Verdana"/>
                <a:ea typeface="Arial" charset="0"/>
                <a:cs typeface="Verdana"/>
              </a:rPr>
              <a:t>belong </a:t>
            </a:r>
            <a:r>
              <a:rPr lang="en-GB" altLang="en-US" sz="2400" kern="0" dirty="0">
                <a:solidFill>
                  <a:srgbClr val="093B37"/>
                </a:solidFill>
                <a:latin typeface="Verdana"/>
                <a:ea typeface="Arial" charset="0"/>
                <a:cs typeface="Verdana"/>
              </a:rPr>
              <a:t>to the top 1% </a:t>
            </a:r>
            <a:r>
              <a:rPr lang="en-GB" altLang="en-US" sz="2400" kern="0" dirty="0" smtClean="0">
                <a:solidFill>
                  <a:srgbClr val="093B37"/>
                </a:solidFill>
                <a:latin typeface="Verdana"/>
                <a:ea typeface="Arial" charset="0"/>
                <a:cs typeface="Verdana"/>
              </a:rPr>
              <a:t/>
            </a:r>
            <a:br>
              <a:rPr lang="en-GB" altLang="en-US" sz="2400" kern="0" dirty="0" smtClean="0">
                <a:solidFill>
                  <a:srgbClr val="093B37"/>
                </a:solidFill>
                <a:latin typeface="Verdana"/>
                <a:ea typeface="Arial" charset="0"/>
                <a:cs typeface="Verdana"/>
              </a:rPr>
            </a:br>
            <a:r>
              <a:rPr lang="en-GB" altLang="en-US" sz="2400" kern="0" dirty="0" smtClean="0">
                <a:solidFill>
                  <a:srgbClr val="093B37"/>
                </a:solidFill>
                <a:latin typeface="Verdana"/>
                <a:ea typeface="Arial" charset="0"/>
                <a:cs typeface="Verdana"/>
              </a:rPr>
              <a:t>most </a:t>
            </a:r>
            <a:r>
              <a:rPr lang="en-GB" altLang="en-US" sz="2400" kern="0" dirty="0">
                <a:solidFill>
                  <a:srgbClr val="093B37"/>
                </a:solidFill>
                <a:latin typeface="Verdana"/>
                <a:ea typeface="Arial" charset="0"/>
                <a:cs typeface="Verdana"/>
              </a:rPr>
              <a:t>cited publications</a:t>
            </a:r>
          </a:p>
        </p:txBody>
      </p:sp>
    </p:spTree>
    <p:extLst>
      <p:ext uri="{BB962C8B-B14F-4D97-AF65-F5344CB8AC3E}">
        <p14:creationId xmlns:p14="http://schemas.microsoft.com/office/powerpoint/2010/main" val="19696753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125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2" dur="1250"/>
                                        <p:tgtEl>
                                          <p:spTgt spid="9">
                                            <p:txEl>
                                              <p:pRg st="0" end="0"/>
                                            </p:txEl>
                                          </p:spTgt>
                                        </p:tgtEl>
                                      </p:cBhvr>
                                    </p:animEffect>
                                  </p:childTnLst>
                                </p:cTn>
                              </p:par>
                            </p:childTnLst>
                          </p:cTn>
                        </p:par>
                        <p:par>
                          <p:cTn id="13" fill="hold">
                            <p:stCondLst>
                              <p:cond delay="2250"/>
                            </p:stCondLst>
                            <p:childTnLst>
                              <p:par>
                                <p:cTn id="14" presetID="12" presetClass="entr" presetSubtype="4" fill="hold" nodeType="after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 calcmode="lin" valueType="num">
                                      <p:cBhvr additive="base">
                                        <p:cTn id="16" dur="125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7" dur="1250"/>
                                        <p:tgtEl>
                                          <p:spTgt spid="9">
                                            <p:txEl>
                                              <p:pRg st="1" end="1"/>
                                            </p:txEl>
                                          </p:spTgt>
                                        </p:tgtEl>
                                      </p:cBhvr>
                                    </p:animEffect>
                                  </p:childTnLst>
                                </p:cTn>
                              </p:par>
                            </p:childTnLst>
                          </p:cTn>
                        </p:par>
                        <p:par>
                          <p:cTn id="18" fill="hold">
                            <p:stCondLst>
                              <p:cond delay="3500"/>
                            </p:stCondLst>
                            <p:childTnLst>
                              <p:par>
                                <p:cTn id="19" presetID="12" presetClass="entr" presetSubtype="4" fill="hold" nodeType="after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125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2" dur="125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1E3E8"/>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spAutoFit/>
      </a:bodyPr>
      <a:lstStyle>
        <a:defPPr marL="285481" indent="-285481" defTabSz="913535" fontAlgn="base">
          <a:lnSpc>
            <a:spcPct val="150000"/>
          </a:lnSpc>
          <a:spcBef>
            <a:spcPct val="0"/>
          </a:spcBef>
          <a:spcAft>
            <a:spcPct val="0"/>
          </a:spcAft>
          <a:buClr>
            <a:srgbClr val="3B83C1"/>
          </a:buClr>
          <a:buFont typeface="Arial" panose="020B0604020202020204" pitchFamily="34" charset="0"/>
          <a:buChar char="•"/>
          <a:defRPr sz="2400" dirty="0">
            <a:solidFill>
              <a:srgbClr val="093B37"/>
            </a:solidFill>
            <a:latin typeface="Verdana"/>
            <a:ea typeface="ＭＳ Ｐゴシック"/>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5450</TotalTime>
  <Words>3458</Words>
  <Application>Microsoft Office PowerPoint</Application>
  <PresentationFormat>Custom</PresentationFormat>
  <Paragraphs>499</Paragraphs>
  <Slides>42</Slides>
  <Notes>42</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Microsoft Office-gebruiker</dc:creator>
  <cp:lastModifiedBy>MUEHLECK Martin (CNECT)</cp:lastModifiedBy>
  <cp:revision>455</cp:revision>
  <cp:lastPrinted>2017-05-30T12:49:03Z</cp:lastPrinted>
  <dcterms:created xsi:type="dcterms:W3CDTF">2017-02-13T18:52:55Z</dcterms:created>
  <dcterms:modified xsi:type="dcterms:W3CDTF">2017-07-17T07:03:17Z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https://connected.cnect.cec.eu.int</vt:lpwstr>
  </property>
  <property fmtid="{D5CDD505-2E9C-101B-9397-08002B2CF9AE}" pid="3" name="Offisync_UniqueId">
    <vt:lpwstr>127155</vt:lpwstr>
  </property>
  <property fmtid="{D5CDD505-2E9C-101B-9397-08002B2CF9AE}" pid="4" name="Offisync_UpdateToken">
    <vt:lpwstr>1</vt:lpwstr>
  </property>
  <property fmtid="{D5CDD505-2E9C-101B-9397-08002B2CF9AE}" pid="5" name="Offisync_ServerID">
    <vt:lpwstr>0d3b22a6-6203-4efc-8e8e-b5279256493b</vt:lpwstr>
  </property>
  <property fmtid="{D5CDD505-2E9C-101B-9397-08002B2CF9AE}" pid="6" name="Jive_LatestUserAccountName">
    <vt:lpwstr>muehlma</vt:lpwstr>
  </property>
  <property fmtid="{D5CDD505-2E9C-101B-9397-08002B2CF9AE}" pid="7" name="Jive_VersionGuid">
    <vt:lpwstr>66a6b3aa-8f13-454a-a2dd-a9a4f494f017</vt:lpwstr>
  </property>
</Properties>
</file>