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85" r:id="rId10"/>
    <p:sldId id="286" r:id="rId11"/>
    <p:sldId id="287" r:id="rId12"/>
    <p:sldId id="288" r:id="rId13"/>
    <p:sldId id="289" r:id="rId14"/>
    <p:sldId id="290" r:id="rId15"/>
    <p:sldId id="258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1" autoAdjust="0"/>
    <p:restoredTop sz="94645" autoAdjust="0"/>
  </p:normalViewPr>
  <p:slideViewPr>
    <p:cSldViewPr>
      <p:cViewPr varScale="1">
        <p:scale>
          <a:sx n="71" d="100"/>
          <a:sy n="71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C6C49B-DC04-4673-83E4-A6A710F81C52}" type="datetimeFigureOut">
              <a:rPr lang="pl-PL"/>
              <a:pPr>
                <a:defRPr/>
              </a:pPr>
              <a:t>2017-07-13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5A9DC0-572F-4141-8626-6466C05CA3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z="1800" smtClean="0">
              <a:cs typeface="Arial" charset="0"/>
            </a:endParaRPr>
          </a:p>
        </p:txBody>
      </p:sp>
      <p:sp>
        <p:nvSpPr>
          <p:cNvPr id="81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34EAA-EAE9-4396-9719-EE1D54984268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E8EF-CBC6-4194-9B43-3DAA316075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54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805A-83BA-4719-9EEB-7F7BC0A6EC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28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5F0-3139-49F6-999B-287B6F546E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28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EEE56-E4B1-4C02-A7FD-16083D13C2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hyperlink" Target="https://twitter.com/kpk_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pk_pl" TargetMode="External"/><Relationship Id="rId3" Type="http://schemas.openxmlformats.org/officeDocument/2006/relationships/hyperlink" Target="mailto:adam.gluszuk@kpk.gov.pl" TargetMode="External"/><Relationship Id="rId7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user/kpkpbue" TargetMode="External"/><Relationship Id="rId5" Type="http://schemas.openxmlformats.org/officeDocument/2006/relationships/hyperlink" Target="https://www.facebook.com/Krajowy-Punkt-Kontaktowy-Program%C3%B3w-Badawczych-UE-408143559349465/" TargetMode="External"/><Relationship Id="rId4" Type="http://schemas.openxmlformats.org/officeDocument/2006/relationships/hyperlink" Target="mailto:katarzyna.walczyk@kpk.gov.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jrc/en/working-with-us/enlargement-and-integration/activitie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2052638" y="333375"/>
            <a:ext cx="5038725" cy="790575"/>
          </a:xfrm>
        </p:spPr>
        <p:txBody>
          <a:bodyPr>
            <a:normAutofit/>
          </a:bodyPr>
          <a:lstStyle/>
          <a:p>
            <a:r>
              <a:rPr lang="pl-PL" altLang="pl-PL" sz="1600" dirty="0" smtClean="0">
                <a:solidFill>
                  <a:srgbClr val="376092"/>
                </a:solidFill>
                <a:latin typeface="Calibri" pitchFamily="34" charset="0"/>
              </a:rPr>
              <a:t>Kraków, </a:t>
            </a:r>
            <a:r>
              <a:rPr lang="pl-PL" altLang="pl-PL" sz="1600" dirty="0">
                <a:solidFill>
                  <a:srgbClr val="376092"/>
                </a:solidFill>
                <a:latin typeface="Calibri" pitchFamily="34" charset="0"/>
              </a:rPr>
              <a:t>1</a:t>
            </a:r>
            <a:r>
              <a:rPr lang="pl-PL" altLang="pl-PL" sz="1600" dirty="0" smtClean="0">
                <a:solidFill>
                  <a:srgbClr val="376092"/>
                </a:solidFill>
                <a:latin typeface="Calibri" pitchFamily="34" charset="0"/>
              </a:rPr>
              <a:t>7 lipca 2017r</a:t>
            </a:r>
            <a:r>
              <a:rPr lang="pl-PL" altLang="pl-PL" sz="1600" dirty="0" smtClean="0">
                <a:solidFill>
                  <a:srgbClr val="376092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52413" y="2384425"/>
            <a:ext cx="9144001" cy="1223963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  <a:latin typeface="+mj-lt"/>
              </a:rPr>
              <a:t>The Joint Research Centre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950" y="4822825"/>
            <a:ext cx="505777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Adam Głuszuk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Krajowy Punkt Kontaktowy Programów Badawczych UE</a:t>
            </a:r>
            <a:b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</a:b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Instytut Podstawowych Problemów Techniki 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0000"/>
                </a:solidFill>
                <a:latin typeface="+mj-lt"/>
                <a:cs typeface="+mn-cs"/>
              </a:rPr>
              <a:t>www.kpk.gov.pl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5" y="6453188"/>
            <a:ext cx="6167438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1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lang="pl-PL" sz="10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Prostokąt 6">
            <a:hlinkClick r:id="rId4"/>
          </p:cNvPr>
          <p:cNvSpPr/>
          <p:nvPr/>
        </p:nvSpPr>
        <p:spPr>
          <a:xfrm>
            <a:off x="6731000" y="6165850"/>
            <a:ext cx="4318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>
            <a:hlinkClick r:id="rId5"/>
          </p:cNvPr>
          <p:cNvSpPr/>
          <p:nvPr/>
        </p:nvSpPr>
        <p:spPr>
          <a:xfrm>
            <a:off x="7285038" y="6142038"/>
            <a:ext cx="43180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>
            <a:hlinkClick r:id="rId6"/>
          </p:cNvPr>
          <p:cNvSpPr/>
          <p:nvPr/>
        </p:nvSpPr>
        <p:spPr>
          <a:xfrm>
            <a:off x="7740650" y="6161088"/>
            <a:ext cx="4318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>
            <a:hlinkClick r:id="rId7"/>
          </p:cNvPr>
          <p:cNvSpPr/>
          <p:nvPr/>
        </p:nvSpPr>
        <p:spPr>
          <a:xfrm>
            <a:off x="8172450" y="61356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H:\00_KPK_ADMINISTRATION\003_Promotion\LOGA\KE\logo-ce-vertical-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52" y="3284984"/>
            <a:ext cx="1852610" cy="136815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1286" y="1124744"/>
            <a:ext cx="8496944" cy="4968552"/>
          </a:xfrm>
        </p:spPr>
        <p:txBody>
          <a:bodyPr>
            <a:normAutofit/>
          </a:bodyPr>
          <a:lstStyle/>
          <a:p>
            <a:pPr algn="ctr"/>
            <a:endParaRPr lang="pl-PL" sz="32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3600" b="1" dirty="0" smtClean="0">
                <a:solidFill>
                  <a:srgbClr val="910B7E"/>
                </a:solidFill>
              </a:rPr>
              <a:t>Nowy</a:t>
            </a:r>
            <a:r>
              <a:rPr lang="pl-PL" sz="3600" b="1" dirty="0" smtClean="0">
                <a:solidFill>
                  <a:schemeClr val="tx2"/>
                </a:solidFill>
              </a:rPr>
              <a:t> portal EURAXESS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AD6E6-D172-4492-9D6A-D08C2DEF5226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13362" r="7227" b="7370"/>
          <a:stretch>
            <a:fillRect/>
          </a:stretch>
        </p:blipFill>
        <p:spPr bwMode="auto">
          <a:xfrm>
            <a:off x="2771800" y="2996951"/>
            <a:ext cx="3528392" cy="261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71" y="6309320"/>
            <a:ext cx="2085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347221" y="6282658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/>
                </a:solidFill>
              </a:rPr>
              <a:t>www.euraxess.pl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64807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portal EURAXESS – </a:t>
            </a:r>
            <a:r>
              <a:rPr lang="pl-PL" dirty="0" smtClean="0">
                <a:solidFill>
                  <a:schemeClr val="tx2"/>
                </a:solidFill>
              </a:rPr>
              <a:t>wersja angielska </a:t>
            </a:r>
            <a:r>
              <a:rPr lang="pl-PL" dirty="0" smtClean="0">
                <a:solidFill>
                  <a:srgbClr val="910B7E"/>
                </a:solidFill>
              </a:rPr>
              <a:t>dla zagranicznych naukowców</a:t>
            </a:r>
            <a:endParaRPr lang="pl-PL" dirty="0">
              <a:solidFill>
                <a:srgbClr val="910B7E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0154" y="1052736"/>
            <a:ext cx="8496944" cy="496855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2"/>
                </a:solidFill>
              </a:rPr>
              <a:t>www.euraxess.pl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AD6E6-D172-4492-9D6A-D08C2DEF522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1411214"/>
            <a:ext cx="9144000" cy="54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13"/>
            <a:ext cx="9143999" cy="537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Wersja polska dla </a:t>
            </a:r>
            <a:r>
              <a:rPr lang="pl-PL" dirty="0" smtClean="0">
                <a:solidFill>
                  <a:srgbClr val="910B7E"/>
                </a:solidFill>
              </a:rPr>
              <a:t>pracodawców i polskich naukowców</a:t>
            </a:r>
            <a:endParaRPr lang="pl-PL" dirty="0">
              <a:solidFill>
                <a:srgbClr val="910B7E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2"/>
                </a:solidFill>
              </a:rPr>
              <a:t>www.euraxess.pl/pl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AD6E6-D172-4492-9D6A-D08C2DEF5226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975"/>
            <a:ext cx="9144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99975"/>
            <a:ext cx="92202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0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EURAXESS – </a:t>
            </a:r>
            <a:r>
              <a:rPr lang="pl-PL" dirty="0">
                <a:solidFill>
                  <a:srgbClr val="910B7E"/>
                </a:solidFill>
              </a:rPr>
              <a:t>baza ofert </a:t>
            </a:r>
            <a:r>
              <a:rPr lang="pl-PL" dirty="0">
                <a:solidFill>
                  <a:schemeClr val="tx2"/>
                </a:solidFill>
              </a:rPr>
              <a:t>pracy i współpracy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079" y="620688"/>
            <a:ext cx="8928992" cy="5616624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endParaRPr lang="pl-PL" sz="2400" b="1" u="sng" dirty="0" smtClean="0">
              <a:solidFill>
                <a:srgbClr val="910B7E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2400" b="1" u="sng" dirty="0" smtClean="0">
                <a:solidFill>
                  <a:srgbClr val="910B7E"/>
                </a:solidFill>
              </a:rPr>
              <a:t>dla INSTYTUCJI</a:t>
            </a:r>
            <a:endParaRPr lang="pl-PL" sz="2400" u="sng" dirty="0">
              <a:solidFill>
                <a:srgbClr val="910B7E"/>
              </a:solidFill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400" dirty="0">
                <a:solidFill>
                  <a:schemeClr val="tx2"/>
                </a:solidFill>
              </a:rPr>
              <a:t>możliwość </a:t>
            </a:r>
            <a:r>
              <a:rPr lang="pl-PL" sz="2400" b="1" dirty="0">
                <a:solidFill>
                  <a:schemeClr val="tx2"/>
                </a:solidFill>
              </a:rPr>
              <a:t>zamieszczania ofert </a:t>
            </a:r>
            <a:r>
              <a:rPr lang="pl-PL" sz="2400" dirty="0">
                <a:solidFill>
                  <a:schemeClr val="tx2"/>
                </a:solidFill>
              </a:rPr>
              <a:t>pracy, grantów, stypendiów </a:t>
            </a:r>
            <a:endParaRPr lang="pl-PL" sz="2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pl-PL" i="1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pl-PL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pl-PL" i="1" dirty="0" smtClean="0">
                <a:solidFill>
                  <a:schemeClr val="tx2"/>
                </a:solidFill>
                <a:sym typeface="Wingdings" pitchFamily="2" charset="2"/>
              </a:rPr>
              <a:t>w</a:t>
            </a:r>
            <a:r>
              <a:rPr lang="pl-PL" i="1" dirty="0" smtClean="0">
                <a:solidFill>
                  <a:schemeClr val="tx2"/>
                </a:solidFill>
              </a:rPr>
              <a:t> projektach MSCA!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i="1" dirty="0">
                <a:solidFill>
                  <a:schemeClr val="tx2"/>
                </a:solidFill>
              </a:rPr>
              <a:t>	</a:t>
            </a:r>
            <a:r>
              <a:rPr lang="pl-PL" i="1" dirty="0" smtClean="0">
                <a:solidFill>
                  <a:schemeClr val="tx2"/>
                </a:solidFill>
                <a:sym typeface="Wingdings" pitchFamily="2" charset="2"/>
              </a:rPr>
              <a:t> zgodnie z ustawą o szkolnictwie wyższym, instytutach PAN</a:t>
            </a:r>
            <a:br>
              <a:rPr lang="pl-PL" i="1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pl-PL" i="1" dirty="0" smtClean="0">
                <a:solidFill>
                  <a:schemeClr val="tx2"/>
                </a:solidFill>
                <a:sym typeface="Wingdings" pitchFamily="2" charset="2"/>
              </a:rPr>
              <a:t>	i instytutach badawczych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tx2"/>
                </a:solidFill>
                <a:sym typeface="Wingdings" pitchFamily="2" charset="2"/>
              </a:rPr>
              <a:t>Hosting </a:t>
            </a:r>
            <a:r>
              <a:rPr lang="pl-PL" sz="2400" b="1" dirty="0" err="1" smtClean="0">
                <a:solidFill>
                  <a:schemeClr val="tx2"/>
                </a:solidFill>
                <a:sym typeface="Wingdings" pitchFamily="2" charset="2"/>
              </a:rPr>
              <a:t>Offers</a:t>
            </a:r>
            <a:r>
              <a:rPr lang="pl-PL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pl-PL" sz="2400" dirty="0" smtClean="0">
                <a:solidFill>
                  <a:schemeClr val="tx2"/>
                </a:solidFill>
                <a:sym typeface="Wingdings" pitchFamily="2" charset="2"/>
              </a:rPr>
              <a:t>– oferty goszczące np. w ramach MSCA</a:t>
            </a:r>
            <a:endParaRPr lang="pl-PL" sz="2400" dirty="0" smtClean="0">
              <a:solidFill>
                <a:schemeClr val="tx2"/>
              </a:solidFill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</a:rPr>
              <a:t>dostęp </a:t>
            </a:r>
            <a:r>
              <a:rPr lang="pl-PL" sz="2400" dirty="0">
                <a:solidFill>
                  <a:schemeClr val="tx2"/>
                </a:solidFill>
              </a:rPr>
              <a:t>do kilku tysięcy </a:t>
            </a:r>
            <a:r>
              <a:rPr lang="pl-PL" sz="2400" b="1" dirty="0">
                <a:solidFill>
                  <a:schemeClr val="tx2"/>
                </a:solidFill>
              </a:rPr>
              <a:t>CV naukowców</a:t>
            </a:r>
            <a:endParaRPr lang="pl-PL" sz="24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tx2"/>
                </a:solidFill>
              </a:rPr>
              <a:t>poszukiwanie </a:t>
            </a:r>
            <a:r>
              <a:rPr lang="pl-PL" sz="2400" b="1" dirty="0">
                <a:solidFill>
                  <a:schemeClr val="tx2"/>
                </a:solidFill>
              </a:rPr>
              <a:t>partnerów</a:t>
            </a:r>
            <a:r>
              <a:rPr lang="pl-PL" sz="2400" dirty="0">
                <a:solidFill>
                  <a:schemeClr val="tx2"/>
                </a:solidFill>
              </a:rPr>
              <a:t> </a:t>
            </a:r>
            <a:r>
              <a:rPr lang="pl-PL" sz="2400" dirty="0" smtClean="0">
                <a:solidFill>
                  <a:schemeClr val="tx2"/>
                </a:solidFill>
              </a:rPr>
              <a:t>do współpracy</a:t>
            </a:r>
            <a:endParaRPr lang="pl-PL" sz="2400" dirty="0">
              <a:solidFill>
                <a:schemeClr val="tx2"/>
              </a:solidFill>
            </a:endParaRPr>
          </a:p>
          <a:p>
            <a:pPr algn="ctr"/>
            <a:endParaRPr lang="pl-PL" b="1" dirty="0" smtClean="0">
              <a:solidFill>
                <a:srgbClr val="910B7E"/>
              </a:solidFill>
            </a:endParaRPr>
          </a:p>
          <a:p>
            <a:pPr algn="ctr"/>
            <a:r>
              <a:rPr lang="pl-PL" b="1" dirty="0" smtClean="0">
                <a:solidFill>
                  <a:srgbClr val="910B7E"/>
                </a:solidFill>
              </a:rPr>
              <a:t>Wystarczy </a:t>
            </a:r>
            <a:r>
              <a:rPr lang="pl-PL" b="1" dirty="0">
                <a:solidFill>
                  <a:srgbClr val="910B7E"/>
                </a:solidFill>
              </a:rPr>
              <a:t>założyć konto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AD6E6-D172-4492-9D6A-D08C2DEF5226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37312"/>
            <a:ext cx="187337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521289" y="6230446"/>
            <a:ext cx="1915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www.euraxess.pl</a:t>
            </a:r>
          </a:p>
        </p:txBody>
      </p:sp>
    </p:spTree>
    <p:extLst>
      <p:ext uri="{BB962C8B-B14F-4D97-AF65-F5344CB8AC3E}">
        <p14:creationId xmlns:p14="http://schemas.microsoft.com/office/powerpoint/2010/main" val="19503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EURAXESS – </a:t>
            </a:r>
            <a:r>
              <a:rPr lang="pl-PL" dirty="0" smtClean="0">
                <a:solidFill>
                  <a:srgbClr val="910B7E"/>
                </a:solidFill>
              </a:rPr>
              <a:t>baza ofert </a:t>
            </a:r>
            <a:r>
              <a:rPr lang="pl-PL" dirty="0" smtClean="0">
                <a:solidFill>
                  <a:schemeClr val="tx2"/>
                </a:solidFill>
              </a:rPr>
              <a:t>pracy i współpracy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725" y="692696"/>
            <a:ext cx="8640960" cy="52219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endParaRPr lang="pl-PL" sz="2600" b="1" dirty="0">
              <a:solidFill>
                <a:srgbClr val="910B7E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pl-PL" sz="2600" b="1" u="sng" dirty="0" smtClean="0">
                <a:solidFill>
                  <a:srgbClr val="910B7E"/>
                </a:solidFill>
              </a:rPr>
              <a:t>dla </a:t>
            </a:r>
            <a:r>
              <a:rPr lang="pl-PL" sz="2600" b="1" u="sng" dirty="0">
                <a:solidFill>
                  <a:srgbClr val="910B7E"/>
                </a:solidFill>
              </a:rPr>
              <a:t>NAUKOWCÓW</a:t>
            </a:r>
            <a:endParaRPr lang="pl-PL" sz="2600" u="sng" dirty="0">
              <a:solidFill>
                <a:srgbClr val="910B7E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dirty="0" smtClean="0">
                <a:solidFill>
                  <a:schemeClr val="tx2"/>
                </a:solidFill>
              </a:rPr>
              <a:t>setki </a:t>
            </a:r>
            <a:r>
              <a:rPr lang="pl-PL" sz="2600" dirty="0">
                <a:solidFill>
                  <a:schemeClr val="tx2"/>
                </a:solidFill>
              </a:rPr>
              <a:t>ofert </a:t>
            </a:r>
            <a:r>
              <a:rPr lang="pl-PL" sz="2600" b="1" dirty="0">
                <a:solidFill>
                  <a:schemeClr val="tx2"/>
                </a:solidFill>
              </a:rPr>
              <a:t>pracy</a:t>
            </a:r>
            <a:r>
              <a:rPr lang="pl-PL" sz="2600" dirty="0">
                <a:solidFill>
                  <a:schemeClr val="tx2"/>
                </a:solidFill>
              </a:rPr>
              <a:t>, </a:t>
            </a:r>
            <a:r>
              <a:rPr lang="pl-PL" sz="2600" b="1" dirty="0">
                <a:solidFill>
                  <a:schemeClr val="tx2"/>
                </a:solidFill>
              </a:rPr>
              <a:t>grantów i </a:t>
            </a:r>
            <a:r>
              <a:rPr lang="pl-PL" sz="2600" b="1" dirty="0" smtClean="0">
                <a:solidFill>
                  <a:schemeClr val="tx2"/>
                </a:solidFill>
              </a:rPr>
              <a:t>stypendiów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dirty="0" smtClean="0">
                <a:solidFill>
                  <a:schemeClr val="tx2"/>
                </a:solidFill>
              </a:rPr>
              <a:t>oferty pracy w projektach </a:t>
            </a:r>
            <a:r>
              <a:rPr lang="pl-PL" sz="2600" b="1" dirty="0" smtClean="0">
                <a:solidFill>
                  <a:srgbClr val="910B7E"/>
                </a:solidFill>
              </a:rPr>
              <a:t>MSCA i ERC</a:t>
            </a:r>
            <a:r>
              <a:rPr lang="pl-PL" sz="2600" dirty="0" smtClean="0">
                <a:solidFill>
                  <a:srgbClr val="910B7E"/>
                </a:solidFill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dirty="0" smtClean="0">
                <a:solidFill>
                  <a:schemeClr val="tx2"/>
                </a:solidFill>
              </a:rPr>
              <a:t>baza </a:t>
            </a:r>
            <a:r>
              <a:rPr lang="pl-PL" sz="2600" b="1" dirty="0" smtClean="0">
                <a:solidFill>
                  <a:schemeClr val="tx2"/>
                </a:solidFill>
              </a:rPr>
              <a:t>CV</a:t>
            </a:r>
            <a:r>
              <a:rPr lang="pl-PL" sz="2600" dirty="0">
                <a:solidFill>
                  <a:schemeClr val="tx2"/>
                </a:solidFill>
              </a:rPr>
              <a:t> </a:t>
            </a:r>
            <a:r>
              <a:rPr lang="pl-PL" sz="2600" dirty="0" smtClean="0">
                <a:solidFill>
                  <a:schemeClr val="tx2"/>
                </a:solidFill>
              </a:rPr>
              <a:t>dostępna </a:t>
            </a:r>
            <a:r>
              <a:rPr lang="pl-PL" sz="2600" dirty="0">
                <a:solidFill>
                  <a:schemeClr val="tx2"/>
                </a:solidFill>
              </a:rPr>
              <a:t>dla </a:t>
            </a:r>
            <a:r>
              <a:rPr lang="pl-PL" sz="2600" dirty="0" smtClean="0">
                <a:solidFill>
                  <a:schemeClr val="tx2"/>
                </a:solidFill>
              </a:rPr>
              <a:t>pracodawców</a:t>
            </a:r>
            <a:endParaRPr lang="pl-PL" sz="2600" dirty="0">
              <a:solidFill>
                <a:schemeClr val="tx2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1" dirty="0" smtClean="0">
                <a:solidFill>
                  <a:schemeClr val="tx2"/>
                </a:solidFill>
              </a:rPr>
              <a:t>poszukiwanie </a:t>
            </a:r>
            <a:r>
              <a:rPr lang="pl-PL" sz="2600" b="1" dirty="0">
                <a:solidFill>
                  <a:schemeClr val="tx2"/>
                </a:solidFill>
              </a:rPr>
              <a:t>partnerów</a:t>
            </a:r>
            <a:r>
              <a:rPr lang="pl-PL" sz="2600" dirty="0">
                <a:solidFill>
                  <a:schemeClr val="tx2"/>
                </a:solidFill>
              </a:rPr>
              <a:t> do </a:t>
            </a:r>
            <a:r>
              <a:rPr lang="pl-PL" sz="2600" dirty="0" smtClean="0">
                <a:solidFill>
                  <a:schemeClr val="tx2"/>
                </a:solidFill>
              </a:rPr>
              <a:t>współpracy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dirty="0" smtClean="0">
                <a:solidFill>
                  <a:schemeClr val="tx2"/>
                </a:solidFill>
              </a:rPr>
              <a:t>powiadomienia e-mailowe o nowych ofertach</a:t>
            </a:r>
            <a:endParaRPr lang="pl-PL" dirty="0" smtClean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endParaRPr lang="pl-PL" dirty="0" smtClean="0"/>
          </a:p>
          <a:p>
            <a:pPr algn="ctr"/>
            <a:r>
              <a:rPr lang="pl-PL" b="1" dirty="0" smtClean="0">
                <a:solidFill>
                  <a:srgbClr val="910B7E"/>
                </a:solidFill>
              </a:rPr>
              <a:t>Wystarczy założyć konto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AD6E6-D172-4492-9D6A-D08C2DEF5226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30" y="6167892"/>
            <a:ext cx="21907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316502" y="6202668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/>
                </a:solidFill>
              </a:rPr>
              <a:t>www.euraxess.pl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93725" y="2276474"/>
            <a:ext cx="7956550" cy="3168749"/>
          </a:xfrm>
        </p:spPr>
        <p:txBody>
          <a:bodyPr rtlCol="0" anchor="ctr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ZAPRASZAMY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KONTAKTU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KRAJOWY PUNKT KONTAKTOWY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PROGRAMÓW BADAWCZYCH UE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Instytut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Podstawowych Problemów Techniki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PAN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Adam Głuszuk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kom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. +48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500 206 039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adam.gluszuk@kpk.gov.pl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Monika Zaremba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kom. +48 500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207 842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monika.zaremba@kpk.gov.p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600" b="1" dirty="0" smtClean="0">
              <a:solidFill>
                <a:schemeClr val="bg1"/>
              </a:solidFill>
            </a:endParaRPr>
          </a:p>
        </p:txBody>
      </p:sp>
      <p:sp>
        <p:nvSpPr>
          <p:cNvPr id="2" name="Prostokąt 1">
            <a:hlinkClick r:id="rId5"/>
          </p:cNvPr>
          <p:cNvSpPr/>
          <p:nvPr/>
        </p:nvSpPr>
        <p:spPr>
          <a:xfrm>
            <a:off x="6937375" y="62372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4" name="Prostokąt 3">
            <a:hlinkClick r:id="rId6"/>
          </p:cNvPr>
          <p:cNvSpPr/>
          <p:nvPr/>
        </p:nvSpPr>
        <p:spPr>
          <a:xfrm>
            <a:off x="7451725" y="6230938"/>
            <a:ext cx="3524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hlinkClick r:id="rId7"/>
          </p:cNvPr>
          <p:cNvSpPr/>
          <p:nvPr/>
        </p:nvSpPr>
        <p:spPr>
          <a:xfrm>
            <a:off x="7894638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hlinkClick r:id="rId8"/>
          </p:cNvPr>
          <p:cNvSpPr/>
          <p:nvPr/>
        </p:nvSpPr>
        <p:spPr>
          <a:xfrm>
            <a:off x="8323263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JRC – </a:t>
            </a:r>
            <a:r>
              <a:rPr lang="pl-PL" sz="2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ogólne informacje</a:t>
            </a:r>
            <a:endParaRPr lang="pl-PL" sz="2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447964" cy="3744416"/>
          </a:xfrm>
        </p:spPr>
        <p:txBody>
          <a:bodyPr>
            <a:noAutofit/>
          </a:bodyPr>
          <a:lstStyle/>
          <a:p>
            <a:pPr marL="363538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2060"/>
                </a:solidFill>
                <a:effectLst/>
              </a:rPr>
              <a:t>JRC 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jest jedną z Dyrekcji Generalnych Komisji </a:t>
            </a:r>
            <a:r>
              <a:rPr lang="en-GB" sz="1800" b="0" dirty="0" smtClean="0">
                <a:solidFill>
                  <a:srgbClr val="002060"/>
                </a:solidFill>
                <a:effectLst/>
              </a:rPr>
              <a:t>Europe</a:t>
            </a:r>
            <a:r>
              <a:rPr lang="pl-PL" sz="1800" b="0" dirty="0" err="1" smtClean="0">
                <a:solidFill>
                  <a:srgbClr val="002060"/>
                </a:solidFill>
                <a:effectLst/>
              </a:rPr>
              <a:t>jskiej</a:t>
            </a:r>
            <a:r>
              <a:rPr lang="pl-PL" sz="1800" b="0" dirty="0">
                <a:solidFill>
                  <a:srgbClr val="002060"/>
                </a:solidFill>
                <a:effectLst/>
              </a:rPr>
              <a:t> </a:t>
            </a:r>
            <a:endParaRPr lang="pl-PL" sz="1800" b="0" dirty="0" smtClean="0">
              <a:solidFill>
                <a:srgbClr val="002060"/>
              </a:solidFill>
              <a:effectLst/>
            </a:endParaRPr>
          </a:p>
          <a:p>
            <a:pPr marL="363538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Stanowi zaplecze badawcze KE</a:t>
            </a:r>
            <a:r>
              <a:rPr lang="en-GB" sz="1800" b="0" dirty="0" smtClean="0">
                <a:solidFill>
                  <a:srgbClr val="002060"/>
                </a:solidFill>
                <a:effectLst/>
              </a:rPr>
              <a:t>, 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wspiera proces tworzenia polityk</a:t>
            </a:r>
            <a:r>
              <a:rPr lang="pl-PL" sz="1800" b="0" dirty="0">
                <a:solidFill>
                  <a:srgbClr val="002060"/>
                </a:solidFill>
                <a:effectLst/>
              </a:rPr>
              <a:t> 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i norm </a:t>
            </a:r>
          </a:p>
          <a:p>
            <a:pPr marL="363538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Składa się z </a:t>
            </a:r>
            <a:r>
              <a:rPr lang="en-GB" sz="1800" b="0" dirty="0" smtClean="0">
                <a:solidFill>
                  <a:srgbClr val="002060"/>
                </a:solidFill>
                <a:effectLst/>
              </a:rPr>
              <a:t>7 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instytutów badawczych współpracujących z </a:t>
            </a:r>
            <a:r>
              <a:rPr lang="en-GB" sz="1800" b="0" dirty="0" err="1" smtClean="0">
                <a:solidFill>
                  <a:srgbClr val="C00000"/>
                </a:solidFill>
                <a:effectLst/>
              </a:rPr>
              <a:t>uni</a:t>
            </a:r>
            <a:r>
              <a:rPr lang="pl-PL" sz="1800" b="0" dirty="0" smtClean="0">
                <a:solidFill>
                  <a:srgbClr val="C00000"/>
                </a:solidFill>
                <a:effectLst/>
              </a:rPr>
              <a:t>w</a:t>
            </a:r>
            <a:r>
              <a:rPr lang="en-GB" sz="1800" b="0" dirty="0" err="1" smtClean="0">
                <a:solidFill>
                  <a:srgbClr val="C00000"/>
                </a:solidFill>
                <a:effectLst/>
              </a:rPr>
              <a:t>ers</a:t>
            </a:r>
            <a:r>
              <a:rPr lang="pl-PL" sz="1800" b="0" dirty="0" err="1" smtClean="0">
                <a:solidFill>
                  <a:srgbClr val="C00000"/>
                </a:solidFill>
                <a:effectLst/>
              </a:rPr>
              <a:t>ytetami</a:t>
            </a:r>
            <a:r>
              <a:rPr lang="pl-PL" sz="1800" b="0" dirty="0" smtClean="0">
                <a:solidFill>
                  <a:srgbClr val="C00000"/>
                </a:solidFill>
                <a:effectLst/>
              </a:rPr>
              <a:t>, przedsiębiorstwami,</a:t>
            </a:r>
            <a:r>
              <a:rPr lang="en-GB" sz="1800" b="0" dirty="0" smtClean="0">
                <a:solidFill>
                  <a:srgbClr val="C00000"/>
                </a:solidFill>
                <a:effectLst/>
              </a:rPr>
              <a:t> </a:t>
            </a:r>
            <a:r>
              <a:rPr lang="pl-PL" sz="1800" b="0" dirty="0" smtClean="0">
                <a:solidFill>
                  <a:srgbClr val="C00000"/>
                </a:solidFill>
                <a:effectLst/>
              </a:rPr>
              <a:t>instytutami badawczymi 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na całym świecie</a:t>
            </a:r>
            <a:r>
              <a:rPr lang="en-GB" sz="1800" b="0" dirty="0" smtClean="0">
                <a:solidFill>
                  <a:srgbClr val="002060"/>
                </a:solidFill>
                <a:effectLst/>
              </a:rPr>
              <a:t>, 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poprzez</a:t>
            </a:r>
            <a:r>
              <a:rPr lang="en-GB" sz="1800" b="0" dirty="0" smtClean="0">
                <a:solidFill>
                  <a:srgbClr val="002060"/>
                </a:solidFill>
                <a:effectLst/>
              </a:rPr>
              <a:t>: </a:t>
            </a:r>
            <a:endParaRPr lang="pl-PL" sz="1800" b="0" dirty="0" smtClean="0">
              <a:solidFill>
                <a:srgbClr val="002060"/>
              </a:solidFill>
              <a:effectLst/>
            </a:endParaRPr>
          </a:p>
          <a:p>
            <a:pPr marL="712788" lvl="1" indent="-282575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C00000"/>
                </a:solidFill>
              </a:rPr>
              <a:t>dwustronne porozumienia</a:t>
            </a:r>
            <a:r>
              <a:rPr lang="pl-PL" sz="1800" b="0" dirty="0">
                <a:solidFill>
                  <a:srgbClr val="C00000"/>
                </a:solidFill>
              </a:rPr>
              <a:t> </a:t>
            </a:r>
            <a:endParaRPr lang="en-GB" sz="1800" b="0" dirty="0" smtClean="0">
              <a:solidFill>
                <a:srgbClr val="C00000"/>
              </a:solidFill>
            </a:endParaRPr>
          </a:p>
          <a:p>
            <a:pPr marL="712788" lvl="1" indent="-282575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C00000"/>
                </a:solidFill>
              </a:rPr>
              <a:t>wspólne projekty </a:t>
            </a:r>
            <a:endParaRPr lang="en-GB" sz="1800" b="0" dirty="0" smtClean="0">
              <a:solidFill>
                <a:srgbClr val="C00000"/>
              </a:solidFill>
            </a:endParaRPr>
          </a:p>
          <a:p>
            <a:pPr marL="712788" lvl="1" indent="-282575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C00000"/>
                </a:solidFill>
              </a:rPr>
              <a:t>sieci badawcze</a:t>
            </a:r>
          </a:p>
          <a:p>
            <a:pPr marL="357188" indent="-357188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273050" algn="l"/>
              </a:tabLst>
            </a:pPr>
            <a:r>
              <a:rPr lang="pl-PL" sz="1800" b="0" dirty="0" smtClean="0">
                <a:solidFill>
                  <a:srgbClr val="C00000"/>
                </a:solidFill>
                <a:effectLst/>
              </a:rPr>
              <a:t>Dwustronne umowy 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o współpracy z prywatnymi i publicznymi organizacjami badawczymi, uniwersytetami, jednostkami rządowymi </a:t>
            </a:r>
            <a:endParaRPr lang="en-GB" sz="1800" b="0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11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96944" cy="576064"/>
          </a:xfrm>
        </p:spPr>
        <p:txBody>
          <a:bodyPr/>
          <a:lstStyle/>
          <a:p>
            <a:r>
              <a:rPr lang="pl-PL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JRC – </a:t>
            </a:r>
            <a:r>
              <a:rPr lang="pl-PL" sz="2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współpraca instytucjonalna</a:t>
            </a:r>
            <a:endParaRPr lang="pl-PL" sz="2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1581150"/>
            <a:ext cx="8229600" cy="3816429"/>
          </a:xfrm>
        </p:spPr>
        <p:txBody>
          <a:bodyPr>
            <a:noAutofit/>
          </a:bodyPr>
          <a:lstStyle/>
          <a:p>
            <a:pPr marL="363538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C00000"/>
                </a:solidFill>
                <a:effectLst/>
              </a:rPr>
              <a:t>dwustronne umowy 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mogą być podstawą do:</a:t>
            </a:r>
          </a:p>
          <a:p>
            <a:pPr marL="820738" lvl="2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realizacji wspólnych badań (finansowanych z własnych środków)</a:t>
            </a:r>
          </a:p>
          <a:p>
            <a:pPr marL="820738" lvl="2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wymiany wiedzy</a:t>
            </a:r>
          </a:p>
          <a:p>
            <a:pPr marL="820738" lvl="2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</a:rPr>
              <a:t>wymiany pracowników </a:t>
            </a:r>
          </a:p>
          <a:p>
            <a:pPr marL="820738" lvl="2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udostępnienia infrastruktury JRC </a:t>
            </a:r>
          </a:p>
          <a:p>
            <a:pPr marL="363538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w okresie oddelegowania pracownicy zachowują </a:t>
            </a:r>
            <a:r>
              <a:rPr lang="pl-PL" sz="1800" b="0" dirty="0" smtClean="0">
                <a:solidFill>
                  <a:srgbClr val="C00000"/>
                </a:solidFill>
                <a:effectLst/>
              </a:rPr>
              <a:t>wynagrodzenie </a:t>
            </a:r>
            <a:br>
              <a:rPr lang="pl-PL" sz="1800" b="0" dirty="0" smtClean="0">
                <a:solidFill>
                  <a:srgbClr val="C00000"/>
                </a:solidFill>
                <a:effectLst/>
              </a:rPr>
            </a:br>
            <a:r>
              <a:rPr lang="pl-PL" sz="1800" b="0" dirty="0" smtClean="0">
                <a:solidFill>
                  <a:srgbClr val="C00000"/>
                </a:solidFill>
                <a:effectLst/>
              </a:rPr>
              <a:t>i zatrudnienie w macierzystej jednostce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 marL="363538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oddelegowani pracownicy </a:t>
            </a:r>
            <a:r>
              <a:rPr lang="pl-PL" sz="1800" b="0" dirty="0" smtClean="0">
                <a:solidFill>
                  <a:srgbClr val="C00000"/>
                </a:solidFill>
                <a:effectLst/>
              </a:rPr>
              <a:t>nie otrzymują żadnych środków fin. z JRC</a:t>
            </a:r>
          </a:p>
          <a:p>
            <a:pPr marL="363538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każda forma dwustronnej współpracy </a:t>
            </a:r>
            <a:r>
              <a:rPr lang="pl-PL" sz="1800" b="0" dirty="0" smtClean="0">
                <a:solidFill>
                  <a:srgbClr val="C00000"/>
                </a:solidFill>
                <a:effectLst/>
              </a:rPr>
              <a:t>wyklucza przepływ środków fin.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 </a:t>
            </a:r>
            <a:br>
              <a:rPr lang="pl-PL" sz="1800" b="0" dirty="0" smtClean="0">
                <a:solidFill>
                  <a:srgbClr val="002060"/>
                </a:solidFill>
                <a:effectLst/>
              </a:rPr>
            </a:br>
            <a:r>
              <a:rPr lang="pl-PL" sz="1800" b="0" dirty="0" smtClean="0">
                <a:solidFill>
                  <a:srgbClr val="002060"/>
                </a:solidFill>
                <a:effectLst/>
              </a:rPr>
              <a:t>z lub do JRC</a:t>
            </a:r>
            <a:endParaRPr lang="en-GB" sz="1800" b="0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93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6588224" cy="504056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Warsztaty </a:t>
            </a:r>
            <a:endParaRPr lang="en-GB" sz="2400" b="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4955203"/>
          </a:xfrm>
        </p:spPr>
        <p:txBody>
          <a:bodyPr>
            <a:normAutofit/>
          </a:bodyPr>
          <a:lstStyle/>
          <a:p>
            <a:pPr marL="538163" indent="-363538" algn="l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w instytutach JRC, ale możliwe są inne lokalizacje </a:t>
            </a:r>
          </a:p>
          <a:p>
            <a:pPr marL="538163" lvl="2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</a:rPr>
              <a:t>szczegółowe zagadnienia </a:t>
            </a:r>
          </a:p>
          <a:p>
            <a:pPr marL="538163" lvl="2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</a:rPr>
              <a:t>uczestnicy – specjaliści w danej dziedzinie </a:t>
            </a:r>
          </a:p>
          <a:p>
            <a:pPr marL="538163" lvl="2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</a:rPr>
              <a:t>wymiana wiedzy</a:t>
            </a:r>
            <a:endParaRPr lang="en-GB" sz="1800" b="0" dirty="0" smtClean="0">
              <a:solidFill>
                <a:srgbClr val="002060"/>
              </a:solidFill>
            </a:endParaRPr>
          </a:p>
          <a:p>
            <a:pPr marL="538163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wystąpienia uczestników w czasie warsztatów</a:t>
            </a:r>
          </a:p>
          <a:p>
            <a:pPr marL="538163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można zgłaszać własne propozycje tematów</a:t>
            </a:r>
          </a:p>
          <a:p>
            <a:pPr marL="538163" indent="-363538"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pl-PL" sz="1800" b="0" dirty="0" smtClean="0">
                <a:solidFill>
                  <a:srgbClr val="C00000"/>
                </a:solidFill>
                <a:effectLst/>
              </a:rPr>
              <a:t>Warunki: </a:t>
            </a:r>
          </a:p>
          <a:p>
            <a:pPr marL="538163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Ogłoszenia publikowane są na stronie: </a:t>
            </a:r>
          </a:p>
          <a:p>
            <a:pPr marL="538163" indent="-363538" algn="l">
              <a:spcBef>
                <a:spcPts val="600"/>
              </a:spcBef>
              <a:spcAft>
                <a:spcPts val="600"/>
              </a:spcAft>
            </a:pPr>
            <a:r>
              <a:rPr lang="pl-PL" sz="1800" b="0" dirty="0" smtClean="0">
                <a:solidFill>
                  <a:srgbClr val="002060"/>
                </a:solidFill>
                <a:effectLst/>
                <a:hlinkClick r:id="rId2"/>
              </a:rPr>
              <a:t>https://ec.europa.eu/jrc/en/working-with-us/enlargement-and-integration/activities</a:t>
            </a:r>
            <a:r>
              <a:rPr lang="pl-PL" sz="1800" b="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 marL="538163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zgłoszenie udziału: formularz aplikacyjny, list motywacyjny</a:t>
            </a:r>
          </a:p>
          <a:p>
            <a:pPr marL="538163" indent="-363538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800" b="0" dirty="0" smtClean="0">
                <a:solidFill>
                  <a:srgbClr val="002060"/>
                </a:solidFill>
                <a:effectLst/>
              </a:rPr>
              <a:t>diety dzienne, zwrot kosztów podróży i zakwaterowania</a:t>
            </a:r>
          </a:p>
        </p:txBody>
      </p:sp>
    </p:spTree>
    <p:extLst>
      <p:ext uri="{BB962C8B-B14F-4D97-AF65-F5344CB8AC3E}">
        <p14:creationId xmlns:p14="http://schemas.microsoft.com/office/powerpoint/2010/main" val="29984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11200" y="188913"/>
            <a:ext cx="7797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Inne szkolenia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97776" y="1275692"/>
            <a:ext cx="8024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TRAINING EVENTS: </a:t>
            </a:r>
          </a:p>
          <a:p>
            <a:r>
              <a:rPr lang="pl-P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 szkoły letnie 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 szkolenia 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 warsztaty 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C00000"/>
                </a:solidFill>
              </a:rPr>
              <a:t>TRAINING PROGRAMMES: 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 kursy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 programy szkoleniowe </a:t>
            </a:r>
          </a:p>
        </p:txBody>
      </p:sp>
      <p:sp>
        <p:nvSpPr>
          <p:cNvPr id="4" name="Prostokąt zaokrąglony 3"/>
          <p:cNvSpPr/>
          <p:nvPr/>
        </p:nvSpPr>
        <p:spPr bwMode="auto">
          <a:xfrm rot="19492511">
            <a:off x="1828180" y="3475750"/>
            <a:ext cx="7848118" cy="633589"/>
          </a:xfrm>
          <a:prstGeom prst="round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5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4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https://ec.europa.eu/jrc/en/training-programmes</a:t>
            </a:r>
          </a:p>
        </p:txBody>
      </p:sp>
    </p:spTree>
    <p:extLst>
      <p:ext uri="{BB962C8B-B14F-4D97-AF65-F5344CB8AC3E}">
        <p14:creationId xmlns:p14="http://schemas.microsoft.com/office/powerpoint/2010/main" val="41644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88731" y="1124744"/>
            <a:ext cx="81507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Agriculture and food security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Economic and Monetary Union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Energy and transport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Environment and climate change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Health and consumer protection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Information Society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Innovation and growth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Nuclear safety and security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Safety and Security</a:t>
            </a:r>
          </a:p>
          <a:p>
            <a:pPr lvl="1" indent="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</a:rPr>
              <a:t>Standards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8406" y="275896"/>
            <a:ext cx="703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badawcze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4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-01-&amp; BSS-approuved B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795" y="1071824"/>
            <a:ext cx="4790205" cy="527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87373" y="5407381"/>
            <a:ext cx="49688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GB" sz="1600" b="1" dirty="0" smtClean="0">
                <a:solidFill>
                  <a:srgbClr val="0C4B9E"/>
                </a:solidFill>
                <a:effectLst/>
                <a:ea typeface="ＭＳ Ｐゴシック" charset="-128"/>
              </a:rPr>
              <a:t>Se</a:t>
            </a:r>
            <a:r>
              <a:rPr lang="pl-PL" sz="1600" b="1" dirty="0" err="1" smtClean="0">
                <a:solidFill>
                  <a:srgbClr val="0C4B9E"/>
                </a:solidFill>
                <a:effectLst/>
                <a:ea typeface="ＭＳ Ｐゴシック" charset="-128"/>
              </a:rPr>
              <a:t>villa</a:t>
            </a:r>
            <a:r>
              <a:rPr lang="pl-PL" sz="1600" b="1" dirty="0">
                <a:solidFill>
                  <a:srgbClr val="0C4B9E"/>
                </a:solidFill>
                <a:effectLst/>
                <a:ea typeface="ＭＳ Ｐゴシック" charset="-128"/>
              </a:rPr>
              <a:t>,</a:t>
            </a:r>
            <a:r>
              <a:rPr lang="en-GB" sz="1600" b="1" dirty="0">
                <a:solidFill>
                  <a:srgbClr val="0C4B9E"/>
                </a:solidFill>
                <a:effectLst/>
                <a:ea typeface="ＭＳ Ｐゴシック" charset="-128"/>
              </a:rPr>
              <a:t> </a:t>
            </a:r>
            <a:r>
              <a:rPr lang="pl-PL" sz="1600" b="1" dirty="0" err="1" smtClean="0">
                <a:solidFill>
                  <a:srgbClr val="0C4B9E"/>
                </a:solidFill>
                <a:effectLst/>
                <a:ea typeface="ＭＳ Ｐゴシック" charset="-128"/>
              </a:rPr>
              <a:t>Spain</a:t>
            </a:r>
            <a:r>
              <a:rPr lang="en-GB" sz="1600" b="1" dirty="0">
                <a:solidFill>
                  <a:srgbClr val="0C4B9E"/>
                </a:solidFill>
                <a:effectLst/>
                <a:ea typeface="ＭＳ Ｐゴシック" charset="-128"/>
              </a:rPr>
              <a:t/>
            </a:r>
            <a:br>
              <a:rPr lang="en-GB" sz="1600" b="1" dirty="0">
                <a:solidFill>
                  <a:srgbClr val="0C4B9E"/>
                </a:solidFill>
                <a:effectLst/>
                <a:ea typeface="ＭＳ Ｐゴシック" charset="-128"/>
              </a:rPr>
            </a:br>
            <a:r>
              <a:rPr lang="en-GB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IPTS</a:t>
            </a:r>
            <a:r>
              <a:rPr lang="en-GB" sz="1600" b="1" dirty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endParaRPr lang="pl-PL" sz="1600" b="1" dirty="0">
              <a:solidFill>
                <a:schemeClr val="tx1"/>
              </a:solidFill>
              <a:effectLst/>
            </a:endParaRPr>
          </a:p>
          <a:p>
            <a:pPr algn="l">
              <a:buFontTx/>
              <a:buNone/>
            </a:pP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Institute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for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Prospective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Technological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Studies</a:t>
            </a:r>
            <a:endParaRPr lang="pl-PL" sz="1400" i="1" dirty="0">
              <a:solidFill>
                <a:srgbClr val="0C4B9E"/>
              </a:solidFill>
              <a:effectLst/>
              <a:ea typeface="ＭＳ Ｐゴシック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87373" y="4111981"/>
            <a:ext cx="4572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GB" sz="1600" b="1" dirty="0" err="1">
                <a:solidFill>
                  <a:srgbClr val="0C4B9E"/>
                </a:solidFill>
                <a:effectLst/>
                <a:ea typeface="ＭＳ Ｐゴシック" charset="-128"/>
              </a:rPr>
              <a:t>Ispra</a:t>
            </a:r>
            <a:r>
              <a:rPr lang="pl-PL" sz="1600" b="1" dirty="0">
                <a:solidFill>
                  <a:srgbClr val="0C4B9E"/>
                </a:solidFill>
                <a:effectLst/>
                <a:ea typeface="ＭＳ Ｐゴシック" charset="-128"/>
              </a:rPr>
              <a:t>,</a:t>
            </a:r>
            <a:r>
              <a:rPr lang="en-GB" sz="1600" b="1" dirty="0">
                <a:solidFill>
                  <a:srgbClr val="0C4B9E"/>
                </a:solidFill>
                <a:effectLst/>
                <a:ea typeface="ＭＳ Ｐゴシック" charset="-128"/>
              </a:rPr>
              <a:t> </a:t>
            </a:r>
            <a:r>
              <a:rPr lang="pl-PL" sz="1600" b="1" dirty="0" err="1" smtClean="0">
                <a:solidFill>
                  <a:srgbClr val="0C4B9E"/>
                </a:solidFill>
                <a:effectLst/>
                <a:ea typeface="ＭＳ Ｐゴシック" charset="-128"/>
              </a:rPr>
              <a:t>Italy</a:t>
            </a:r>
            <a:endParaRPr lang="pl-PL" sz="1600" b="1" dirty="0">
              <a:solidFill>
                <a:srgbClr val="000046"/>
              </a:solidFill>
              <a:effectLst/>
            </a:endParaRPr>
          </a:p>
          <a:p>
            <a:pPr algn="l">
              <a:buFontTx/>
              <a:buNone/>
            </a:pPr>
            <a:r>
              <a:rPr lang="en-GB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IHCP</a:t>
            </a:r>
            <a:r>
              <a:rPr lang="pl-PL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,</a:t>
            </a:r>
            <a:r>
              <a:rPr lang="en-GB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 I</a:t>
            </a:r>
            <a:r>
              <a:rPr lang="fr-BE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PS</a:t>
            </a:r>
            <a:r>
              <a:rPr lang="pl-PL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C, IES</a:t>
            </a:r>
          </a:p>
          <a:p>
            <a:pPr algn="l">
              <a:buFontTx/>
              <a:buNone/>
            </a:pP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Institute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for Health and Consumer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Protection</a:t>
            </a:r>
            <a:endParaRPr lang="pl-PL" sz="1400" dirty="0">
              <a:solidFill>
                <a:schemeClr val="tx1"/>
              </a:solidFill>
              <a:effectLst/>
              <a:ea typeface="ＭＳ Ｐゴシック" charset="-128"/>
            </a:endParaRPr>
          </a:p>
          <a:p>
            <a:pPr algn="l">
              <a:buFontTx/>
              <a:buNone/>
            </a:pP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Institute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for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the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Protection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and Security of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the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Citizen</a:t>
            </a:r>
            <a:endParaRPr lang="pl-PL" sz="1400" dirty="0">
              <a:solidFill>
                <a:schemeClr val="tx1"/>
              </a:solidFill>
              <a:effectLst/>
              <a:ea typeface="ＭＳ Ｐゴシック" charset="-128"/>
            </a:endParaRPr>
          </a:p>
          <a:p>
            <a:pPr algn="l">
              <a:buFontTx/>
              <a:buNone/>
            </a:pP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Institute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for Environment and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Sustainability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endParaRPr lang="en-GB" sz="1400" dirty="0"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87373" y="3032481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GB" sz="1600" b="1" dirty="0">
                <a:solidFill>
                  <a:srgbClr val="0C4B9E"/>
                </a:solidFill>
                <a:effectLst/>
                <a:ea typeface="ＭＳ Ｐゴシック" charset="-128"/>
              </a:rPr>
              <a:t>Karlsruhe</a:t>
            </a:r>
            <a:r>
              <a:rPr lang="pl-PL" sz="1600" b="1" dirty="0">
                <a:solidFill>
                  <a:srgbClr val="0C4B9E"/>
                </a:solidFill>
                <a:effectLst/>
                <a:ea typeface="ＭＳ Ｐゴシック" charset="-128"/>
              </a:rPr>
              <a:t>, </a:t>
            </a:r>
            <a:r>
              <a:rPr lang="pl-PL" sz="1600" b="1" dirty="0" smtClean="0">
                <a:solidFill>
                  <a:srgbClr val="0C4B9E"/>
                </a:solidFill>
                <a:effectLst/>
                <a:ea typeface="ＭＳ Ｐゴシック" charset="-128"/>
              </a:rPr>
              <a:t>Germany</a:t>
            </a:r>
            <a:endParaRPr lang="pl-PL" sz="1600" b="1" dirty="0">
              <a:solidFill>
                <a:srgbClr val="000046"/>
              </a:solidFill>
              <a:effectLst/>
              <a:ea typeface="ＭＳ Ｐゴシック" charset="-128"/>
            </a:endParaRPr>
          </a:p>
          <a:p>
            <a:pPr algn="l">
              <a:buFontTx/>
              <a:buNone/>
            </a:pPr>
            <a:r>
              <a:rPr lang="en-GB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ITU</a:t>
            </a:r>
            <a:r>
              <a:rPr lang="pl-PL" sz="1600" b="1" dirty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endParaRPr lang="pl-PL" sz="1600" b="1" dirty="0">
              <a:solidFill>
                <a:schemeClr val="tx1"/>
              </a:solidFill>
              <a:effectLst/>
            </a:endParaRPr>
          </a:p>
          <a:p>
            <a:pPr algn="l">
              <a:buFontTx/>
              <a:buNone/>
            </a:pP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Institute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for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Transuranium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Elements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r>
              <a:rPr lang="pl-PL" sz="1400" dirty="0">
                <a:solidFill>
                  <a:srgbClr val="0C4B9E"/>
                </a:solidFill>
                <a:effectLst/>
                <a:ea typeface="ＭＳ Ｐゴシック" charset="-128"/>
              </a:rPr>
              <a:t/>
            </a:r>
            <a:br>
              <a:rPr lang="pl-PL" sz="1400" dirty="0">
                <a:solidFill>
                  <a:srgbClr val="0C4B9E"/>
                </a:solidFill>
                <a:effectLst/>
                <a:ea typeface="ＭＳ Ｐゴシック" charset="-128"/>
              </a:rPr>
            </a:br>
            <a:endParaRPr lang="en-US" sz="1400" dirty="0">
              <a:solidFill>
                <a:srgbClr val="0C4B9E"/>
              </a:solidFill>
              <a:effectLst/>
              <a:ea typeface="ＭＳ Ｐゴシック" charset="-128"/>
              <a:sym typeface="Symbol" pitchFamily="18" charset="2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87373" y="2024418"/>
            <a:ext cx="457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GB" sz="1600" b="1" dirty="0" err="1">
                <a:solidFill>
                  <a:srgbClr val="0C4B9E"/>
                </a:solidFill>
                <a:effectLst/>
                <a:ea typeface="ＭＳ Ｐゴシック" charset="-128"/>
              </a:rPr>
              <a:t>Geel</a:t>
            </a:r>
            <a:r>
              <a:rPr lang="pl-PL" sz="1600" b="1" dirty="0">
                <a:solidFill>
                  <a:srgbClr val="0C4B9E"/>
                </a:solidFill>
                <a:effectLst/>
                <a:ea typeface="ＭＳ Ｐゴシック" charset="-128"/>
              </a:rPr>
              <a:t>, </a:t>
            </a:r>
            <a:r>
              <a:rPr lang="pl-PL" sz="1600" b="1" dirty="0" err="1" smtClean="0">
                <a:solidFill>
                  <a:srgbClr val="0C4B9E"/>
                </a:solidFill>
                <a:effectLst/>
                <a:ea typeface="ＭＳ Ｐゴシック" charset="-128"/>
              </a:rPr>
              <a:t>Belgium</a:t>
            </a:r>
            <a:endParaRPr lang="pl-PL" sz="1600" b="1" dirty="0">
              <a:solidFill>
                <a:srgbClr val="000046"/>
              </a:solidFill>
              <a:effectLst/>
              <a:ea typeface="ＭＳ Ｐゴシック" charset="-128"/>
            </a:endParaRPr>
          </a:p>
          <a:p>
            <a:pPr algn="l">
              <a:buFontTx/>
              <a:buNone/>
            </a:pPr>
            <a:r>
              <a:rPr lang="en-GB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IRMM </a:t>
            </a:r>
            <a:endParaRPr lang="pl-PL" sz="1600" b="1" dirty="0">
              <a:solidFill>
                <a:srgbClr val="CC0000"/>
              </a:solidFill>
              <a:effectLst/>
            </a:endParaRPr>
          </a:p>
          <a:p>
            <a:pPr algn="l">
              <a:buFontTx/>
              <a:buNone/>
            </a:pP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Institute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for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Reference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Materials and </a:t>
            </a: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Measurements</a:t>
            </a:r>
            <a:endParaRPr lang="en-GB" sz="1400" i="1" dirty="0"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373" y="1087793"/>
            <a:ext cx="457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GB" sz="1600" b="1" dirty="0" err="1">
                <a:solidFill>
                  <a:srgbClr val="0C4B9E"/>
                </a:solidFill>
                <a:effectLst/>
                <a:ea typeface="ＭＳ Ｐゴシック" charset="-128"/>
              </a:rPr>
              <a:t>Petten</a:t>
            </a:r>
            <a:r>
              <a:rPr lang="pl-PL" sz="1600" b="1" dirty="0">
                <a:solidFill>
                  <a:srgbClr val="0C4B9E"/>
                </a:solidFill>
                <a:effectLst/>
                <a:ea typeface="ＭＳ Ｐゴシック" charset="-128"/>
              </a:rPr>
              <a:t>, </a:t>
            </a:r>
            <a:r>
              <a:rPr lang="pl-PL" sz="1600" b="1" dirty="0" err="1" smtClean="0">
                <a:solidFill>
                  <a:srgbClr val="0C4B9E"/>
                </a:solidFill>
                <a:effectLst/>
                <a:ea typeface="ＭＳ Ｐゴシック" charset="-128"/>
              </a:rPr>
              <a:t>Netherlands</a:t>
            </a:r>
            <a:endParaRPr lang="pl-PL" sz="1600" b="1" dirty="0">
              <a:solidFill>
                <a:srgbClr val="000046"/>
              </a:solidFill>
              <a:effectLst/>
              <a:ea typeface="ＭＳ Ｐゴシック" charset="-128"/>
            </a:endParaRPr>
          </a:p>
          <a:p>
            <a:pPr algn="l">
              <a:buFontTx/>
              <a:buNone/>
            </a:pPr>
            <a:r>
              <a:rPr lang="en-GB" sz="1600" b="1" dirty="0">
                <a:solidFill>
                  <a:srgbClr val="CC0000"/>
                </a:solidFill>
                <a:effectLst/>
                <a:ea typeface="ＭＳ Ｐゴシック" charset="-128"/>
              </a:rPr>
              <a:t>IE</a:t>
            </a:r>
            <a:r>
              <a:rPr lang="pl-PL" sz="1600" b="1" dirty="0">
                <a:solidFill>
                  <a:srgbClr val="CC0000"/>
                </a:solidFill>
                <a:effectLst/>
              </a:rPr>
              <a:t>T</a:t>
            </a:r>
            <a:r>
              <a:rPr lang="en-GB" sz="1600" b="1" dirty="0"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endParaRPr lang="pl-PL" sz="1600" b="1" dirty="0">
              <a:solidFill>
                <a:schemeClr val="tx1"/>
              </a:solidFill>
              <a:effectLst/>
            </a:endParaRPr>
          </a:p>
          <a:p>
            <a:pPr algn="l">
              <a:buFontTx/>
              <a:buNone/>
            </a:pPr>
            <a:r>
              <a:rPr lang="pl-PL" sz="1400" dirty="0" err="1" smtClean="0">
                <a:solidFill>
                  <a:schemeClr val="tx1"/>
                </a:solidFill>
                <a:effectLst/>
                <a:ea typeface="ＭＳ Ｐゴシック" charset="-128"/>
              </a:rPr>
              <a:t>Institute</a:t>
            </a:r>
            <a:r>
              <a:rPr lang="pl-PL" sz="1400" dirty="0" smtClean="0">
                <a:solidFill>
                  <a:schemeClr val="tx1"/>
                </a:solidFill>
                <a:effectLst/>
                <a:ea typeface="ＭＳ Ｐゴシック" charset="-128"/>
              </a:rPr>
              <a:t> for Energy and Transport </a:t>
            </a:r>
            <a:endParaRPr lang="pl-PL" sz="1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702675" y="252248"/>
            <a:ext cx="703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JRC – 7 instytutów, 5 państw 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3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2483" r="15187" b="49999"/>
          <a:stretch/>
        </p:blipFill>
        <p:spPr bwMode="auto">
          <a:xfrm>
            <a:off x="-297872" y="-47064"/>
            <a:ext cx="9739745" cy="69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267744" y="1484784"/>
            <a:ext cx="36339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/>
              </a:rPr>
              <a:t>https://ec.europa.eu/jrc</a:t>
            </a:r>
            <a:endParaRPr lang="pl-PL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2699792" y="1052736"/>
            <a:ext cx="1257935" cy="3433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4C5F0-3139-49F6-999B-287B6F546E72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-1" r="16958" b="52700"/>
          <a:stretch/>
        </p:blipFill>
        <p:spPr bwMode="auto">
          <a:xfrm>
            <a:off x="-36449" y="-31172"/>
            <a:ext cx="9216899" cy="692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2915816" y="4581128"/>
            <a:ext cx="3240360" cy="122413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4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H2020-Wzorzec_Prezentacji_KPK_PL_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H2020-Wzorzec_Prezentacji_KPK_PL_2016</Template>
  <TotalTime>49</TotalTime>
  <Words>431</Words>
  <Application>Microsoft Office PowerPoint</Application>
  <PresentationFormat>Pokaz na ekranie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H2020-Wzorzec_Prezentacji_KPK_PL_2016</vt:lpstr>
      <vt:lpstr>Kraków, 17 lipca 2017r. </vt:lpstr>
      <vt:lpstr>JRC – ogólne informacje</vt:lpstr>
      <vt:lpstr>JRC – współpraca instytucjonalna</vt:lpstr>
      <vt:lpstr>Warsztaty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portal EURAXESS – wersja angielska dla zagranicznych naukowców</vt:lpstr>
      <vt:lpstr>Wersja polska dla pracodawców i polskich naukowców</vt:lpstr>
      <vt:lpstr>EURAXESS – baza ofert pracy i współpracy </vt:lpstr>
      <vt:lpstr>EURAXESS – baza ofert pracy i współpracy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Wrocław, 23 listopada 2O16  Kariera naukowa w Europie</dc:title>
  <dc:creator>AGłuszuk</dc:creator>
  <cp:lastModifiedBy>AGłuszuk</cp:lastModifiedBy>
  <cp:revision>8</cp:revision>
  <dcterms:created xsi:type="dcterms:W3CDTF">2016-11-18T11:33:52Z</dcterms:created>
  <dcterms:modified xsi:type="dcterms:W3CDTF">2017-07-13T16:11:37Z</dcterms:modified>
</cp:coreProperties>
</file>